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47.jpg" ContentType="image/jpeg"/>
  <Override PartName="/ppt/media/image50.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74" r:id="rId4"/>
    <p:sldId id="277" r:id="rId5"/>
    <p:sldId id="278" r:id="rId6"/>
    <p:sldId id="283" r:id="rId7"/>
    <p:sldId id="284" r:id="rId8"/>
    <p:sldId id="285" r:id="rId9"/>
    <p:sldId id="281" r:id="rId10"/>
  </p:sldIdLst>
  <p:sldSz cx="9144000" cy="5143500" type="screen16x9"/>
  <p:notesSz cx="9144000" cy="51435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756"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rgbClr val="5386C7"/>
                </a:solidFill>
                <a:latin typeface="Arial"/>
                <a:cs typeface="Arial"/>
              </a:defRPr>
            </a:lvl1pPr>
          </a:lstStyle>
          <a:p>
            <a:pPr marL="12700">
              <a:lnSpc>
                <a:spcPct val="100000"/>
              </a:lnSpc>
              <a:spcBef>
                <a:spcPts val="25"/>
              </a:spcBef>
            </a:pPr>
            <a:r>
              <a:rPr spc="5" dirty="0"/>
              <a:t>With </a:t>
            </a:r>
            <a:r>
              <a:rPr dirty="0"/>
              <a:t>You All The</a:t>
            </a:r>
            <a:r>
              <a:rPr spc="-110" dirty="0"/>
              <a:t> </a:t>
            </a:r>
            <a:r>
              <a:rPr spc="5" dirty="0"/>
              <a:t>Way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6/1/2020</a:t>
            </a:fld>
            <a:endParaRPr lang="en-US"/>
          </a:p>
        </p:txBody>
      </p:sp>
      <p:sp>
        <p:nvSpPr>
          <p:cNvPr id="6" name="Holder 6"/>
          <p:cNvSpPr>
            <a:spLocks noGrp="1"/>
          </p:cNvSpPr>
          <p:nvPr>
            <p:ph type="sldNum" sz="quarter" idx="7"/>
          </p:nvPr>
        </p:nvSpPr>
        <p:spPr/>
        <p:txBody>
          <a:bodyPr lIns="0" tIns="0" rIns="0" bIns="0"/>
          <a:lstStyle>
            <a:lvl1pPr>
              <a:defRPr sz="800" b="0" i="0">
                <a:solidFill>
                  <a:srgbClr val="5A5A5A"/>
                </a:solidFill>
                <a:latin typeface="Arial"/>
                <a:cs typeface="Arial"/>
              </a:defRPr>
            </a:lvl1pPr>
          </a:lstStyle>
          <a:p>
            <a:pPr marL="25400">
              <a:lnSpc>
                <a:spcPct val="100000"/>
              </a:lnSpc>
              <a:spcBef>
                <a:spcPts val="145"/>
              </a:spcBef>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rgbClr val="5386C7"/>
                </a:solidFill>
                <a:latin typeface="Arial"/>
                <a:cs typeface="Arial"/>
              </a:defRPr>
            </a:lvl1pPr>
          </a:lstStyle>
          <a:p>
            <a:pPr marL="12700">
              <a:lnSpc>
                <a:spcPct val="100000"/>
              </a:lnSpc>
              <a:spcBef>
                <a:spcPts val="25"/>
              </a:spcBef>
            </a:pPr>
            <a:r>
              <a:rPr spc="5" dirty="0"/>
              <a:t>With </a:t>
            </a:r>
            <a:r>
              <a:rPr dirty="0"/>
              <a:t>You All The</a:t>
            </a:r>
            <a:r>
              <a:rPr spc="-110" dirty="0"/>
              <a:t> </a:t>
            </a:r>
            <a:r>
              <a:rPr spc="5" dirty="0"/>
              <a:t>Way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6/1/2020</a:t>
            </a:fld>
            <a:endParaRPr lang="en-US"/>
          </a:p>
        </p:txBody>
      </p:sp>
      <p:sp>
        <p:nvSpPr>
          <p:cNvPr id="6" name="Holder 6"/>
          <p:cNvSpPr>
            <a:spLocks noGrp="1"/>
          </p:cNvSpPr>
          <p:nvPr>
            <p:ph type="sldNum" sz="quarter" idx="7"/>
          </p:nvPr>
        </p:nvSpPr>
        <p:spPr/>
        <p:txBody>
          <a:bodyPr lIns="0" tIns="0" rIns="0" bIns="0"/>
          <a:lstStyle>
            <a:lvl1pPr>
              <a:defRPr sz="800" b="0" i="0">
                <a:solidFill>
                  <a:srgbClr val="5A5A5A"/>
                </a:solidFill>
                <a:latin typeface="Arial"/>
                <a:cs typeface="Arial"/>
              </a:defRPr>
            </a:lvl1pPr>
          </a:lstStyle>
          <a:p>
            <a:pPr marL="25400">
              <a:lnSpc>
                <a:spcPct val="100000"/>
              </a:lnSpc>
              <a:spcBef>
                <a:spcPts val="145"/>
              </a:spcBef>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00" b="0" i="0">
                <a:solidFill>
                  <a:srgbClr val="5386C7"/>
                </a:solidFill>
                <a:latin typeface="Arial"/>
                <a:cs typeface="Arial"/>
              </a:defRPr>
            </a:lvl1pPr>
          </a:lstStyle>
          <a:p>
            <a:pPr marL="12700">
              <a:lnSpc>
                <a:spcPct val="100000"/>
              </a:lnSpc>
              <a:spcBef>
                <a:spcPts val="25"/>
              </a:spcBef>
            </a:pPr>
            <a:r>
              <a:rPr spc="5" dirty="0"/>
              <a:t>With </a:t>
            </a:r>
            <a:r>
              <a:rPr dirty="0"/>
              <a:t>You All The</a:t>
            </a:r>
            <a:r>
              <a:rPr spc="-110" dirty="0"/>
              <a:t> </a:t>
            </a:r>
            <a:r>
              <a:rPr spc="5" dirty="0"/>
              <a:t>Way</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6/1/2020</a:t>
            </a:fld>
            <a:endParaRPr lang="en-US"/>
          </a:p>
        </p:txBody>
      </p:sp>
      <p:sp>
        <p:nvSpPr>
          <p:cNvPr id="7" name="Holder 7"/>
          <p:cNvSpPr>
            <a:spLocks noGrp="1"/>
          </p:cNvSpPr>
          <p:nvPr>
            <p:ph type="sldNum" sz="quarter" idx="7"/>
          </p:nvPr>
        </p:nvSpPr>
        <p:spPr/>
        <p:txBody>
          <a:bodyPr lIns="0" tIns="0" rIns="0" bIns="0"/>
          <a:lstStyle>
            <a:lvl1pPr>
              <a:defRPr sz="800" b="0" i="0">
                <a:solidFill>
                  <a:srgbClr val="5A5A5A"/>
                </a:solidFill>
                <a:latin typeface="Arial"/>
                <a:cs typeface="Arial"/>
              </a:defRPr>
            </a:lvl1pPr>
          </a:lstStyle>
          <a:p>
            <a:pPr marL="25400">
              <a:lnSpc>
                <a:spcPct val="100000"/>
              </a:lnSpc>
              <a:spcBef>
                <a:spcPts val="145"/>
              </a:spcBef>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800" b="0" i="0">
                <a:solidFill>
                  <a:srgbClr val="5386C7"/>
                </a:solidFill>
                <a:latin typeface="Arial"/>
                <a:cs typeface="Arial"/>
              </a:defRPr>
            </a:lvl1pPr>
          </a:lstStyle>
          <a:p>
            <a:pPr marL="12700">
              <a:lnSpc>
                <a:spcPct val="100000"/>
              </a:lnSpc>
              <a:spcBef>
                <a:spcPts val="25"/>
              </a:spcBef>
            </a:pPr>
            <a:r>
              <a:rPr spc="5" dirty="0"/>
              <a:t>With </a:t>
            </a:r>
            <a:r>
              <a:rPr dirty="0"/>
              <a:t>You All The</a:t>
            </a:r>
            <a:r>
              <a:rPr spc="-110" dirty="0"/>
              <a:t> </a:t>
            </a:r>
            <a:r>
              <a:rPr spc="5" dirty="0"/>
              <a:t>Way</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6/1/2020</a:t>
            </a:fld>
            <a:endParaRPr lang="en-US"/>
          </a:p>
        </p:txBody>
      </p:sp>
      <p:sp>
        <p:nvSpPr>
          <p:cNvPr id="5" name="Holder 5"/>
          <p:cNvSpPr>
            <a:spLocks noGrp="1"/>
          </p:cNvSpPr>
          <p:nvPr>
            <p:ph type="sldNum" sz="quarter" idx="7"/>
          </p:nvPr>
        </p:nvSpPr>
        <p:spPr/>
        <p:txBody>
          <a:bodyPr lIns="0" tIns="0" rIns="0" bIns="0"/>
          <a:lstStyle>
            <a:lvl1pPr>
              <a:defRPr sz="800" b="0" i="0">
                <a:solidFill>
                  <a:srgbClr val="5A5A5A"/>
                </a:solidFill>
                <a:latin typeface="Arial"/>
                <a:cs typeface="Arial"/>
              </a:defRPr>
            </a:lvl1pPr>
          </a:lstStyle>
          <a:p>
            <a:pPr marL="25400">
              <a:lnSpc>
                <a:spcPct val="100000"/>
              </a:lnSpc>
              <a:spcBef>
                <a:spcPts val="145"/>
              </a:spcBef>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800" b="0" i="0">
                <a:solidFill>
                  <a:srgbClr val="5386C7"/>
                </a:solidFill>
                <a:latin typeface="Arial"/>
                <a:cs typeface="Arial"/>
              </a:defRPr>
            </a:lvl1pPr>
          </a:lstStyle>
          <a:p>
            <a:pPr marL="12700">
              <a:lnSpc>
                <a:spcPct val="100000"/>
              </a:lnSpc>
              <a:spcBef>
                <a:spcPts val="25"/>
              </a:spcBef>
            </a:pPr>
            <a:r>
              <a:rPr spc="5" dirty="0"/>
              <a:t>With </a:t>
            </a:r>
            <a:r>
              <a:rPr dirty="0"/>
              <a:t>You All The</a:t>
            </a:r>
            <a:r>
              <a:rPr spc="-110" dirty="0"/>
              <a:t> </a:t>
            </a:r>
            <a:r>
              <a:rPr spc="5" dirty="0"/>
              <a:t>Way</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6/1/2020</a:t>
            </a:fld>
            <a:endParaRPr lang="en-US"/>
          </a:p>
        </p:txBody>
      </p:sp>
      <p:sp>
        <p:nvSpPr>
          <p:cNvPr id="4" name="Holder 4"/>
          <p:cNvSpPr>
            <a:spLocks noGrp="1"/>
          </p:cNvSpPr>
          <p:nvPr>
            <p:ph type="sldNum" sz="quarter" idx="7"/>
          </p:nvPr>
        </p:nvSpPr>
        <p:spPr/>
        <p:txBody>
          <a:bodyPr lIns="0" tIns="0" rIns="0" bIns="0"/>
          <a:lstStyle>
            <a:lvl1pPr>
              <a:defRPr sz="800" b="0" i="0">
                <a:solidFill>
                  <a:srgbClr val="5A5A5A"/>
                </a:solidFill>
                <a:latin typeface="Arial"/>
                <a:cs typeface="Arial"/>
              </a:defRPr>
            </a:lvl1pPr>
          </a:lstStyle>
          <a:p>
            <a:pPr marL="25400">
              <a:lnSpc>
                <a:spcPct val="100000"/>
              </a:lnSpc>
              <a:spcBef>
                <a:spcPts val="145"/>
              </a:spcBef>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3499"/>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431901" y="4894783"/>
            <a:ext cx="510539" cy="141732"/>
          </a:xfrm>
          <a:prstGeom prst="rect">
            <a:avLst/>
          </a:prstGeom>
          <a:blipFill>
            <a:blip r:embed="rId8" cstate="print"/>
            <a:stretch>
              <a:fillRect/>
            </a:stretch>
          </a:blipFill>
        </p:spPr>
        <p:txBody>
          <a:bodyPr wrap="square" lIns="0" tIns="0" rIns="0" bIns="0" rtlCol="0"/>
          <a:lstStyle/>
          <a:p>
            <a:endParaRPr/>
          </a:p>
        </p:txBody>
      </p:sp>
      <p:sp>
        <p:nvSpPr>
          <p:cNvPr id="18" name="bk object 18"/>
          <p:cNvSpPr/>
          <p:nvPr/>
        </p:nvSpPr>
        <p:spPr>
          <a:xfrm>
            <a:off x="860145" y="4894783"/>
            <a:ext cx="510540" cy="141732"/>
          </a:xfrm>
          <a:prstGeom prst="rect">
            <a:avLst/>
          </a:prstGeom>
          <a:blipFill>
            <a:blip r:embed="rId9" cstate="print"/>
            <a:stretch>
              <a:fillRect/>
            </a:stretch>
          </a:blipFill>
        </p:spPr>
        <p:txBody>
          <a:bodyPr wrap="square" lIns="0" tIns="0" rIns="0" bIns="0" rtlCol="0"/>
          <a:lstStyle/>
          <a:p>
            <a:endParaRPr/>
          </a:p>
        </p:txBody>
      </p:sp>
      <p:sp>
        <p:nvSpPr>
          <p:cNvPr id="19" name="bk object 19"/>
          <p:cNvSpPr/>
          <p:nvPr/>
        </p:nvSpPr>
        <p:spPr>
          <a:xfrm>
            <a:off x="1268577" y="4894783"/>
            <a:ext cx="108584" cy="141732"/>
          </a:xfrm>
          <a:prstGeom prst="rect">
            <a:avLst/>
          </a:prstGeom>
          <a:blipFill>
            <a:blip r:embed="rId10" cstate="print"/>
            <a:stretch>
              <a:fillRect/>
            </a:stretch>
          </a:blipFill>
        </p:spPr>
        <p:txBody>
          <a:bodyPr wrap="square" lIns="0" tIns="0" rIns="0" bIns="0" rtlCol="0"/>
          <a:lstStyle/>
          <a:p>
            <a:endParaRPr/>
          </a:p>
        </p:txBody>
      </p:sp>
      <p:sp>
        <p:nvSpPr>
          <p:cNvPr id="20" name="bk object 20"/>
          <p:cNvSpPr/>
          <p:nvPr/>
        </p:nvSpPr>
        <p:spPr>
          <a:xfrm>
            <a:off x="8001000" y="279755"/>
            <a:ext cx="738758" cy="539394"/>
          </a:xfrm>
          <a:prstGeom prst="rect">
            <a:avLst/>
          </a:prstGeom>
          <a:blipFill>
            <a:blip r:embed="rId11" cstate="print"/>
            <a:stretch>
              <a:fillRect/>
            </a:stretch>
          </a:blipFill>
        </p:spPr>
        <p:txBody>
          <a:bodyPr wrap="square" lIns="0" tIns="0" rIns="0" bIns="0" rtlCol="0"/>
          <a:lstStyle/>
          <a:p>
            <a:endParaRPr/>
          </a:p>
        </p:txBody>
      </p:sp>
      <p:sp>
        <p:nvSpPr>
          <p:cNvPr id="2" name="Holder 2"/>
          <p:cNvSpPr>
            <a:spLocks noGrp="1"/>
          </p:cNvSpPr>
          <p:nvPr>
            <p:ph type="title"/>
          </p:nvPr>
        </p:nvSpPr>
        <p:spPr>
          <a:xfrm>
            <a:off x="457200" y="205740"/>
            <a:ext cx="8229600" cy="82296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457200" y="1183005"/>
            <a:ext cx="822960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342771" y="4900899"/>
            <a:ext cx="1021080" cy="139700"/>
          </a:xfrm>
          <a:prstGeom prst="rect">
            <a:avLst/>
          </a:prstGeom>
        </p:spPr>
        <p:txBody>
          <a:bodyPr wrap="square" lIns="0" tIns="0" rIns="0" bIns="0">
            <a:spAutoFit/>
          </a:bodyPr>
          <a:lstStyle>
            <a:lvl1pPr>
              <a:defRPr sz="800" b="0" i="0">
                <a:solidFill>
                  <a:srgbClr val="5386C7"/>
                </a:solidFill>
                <a:latin typeface="Arial"/>
                <a:cs typeface="Arial"/>
              </a:defRPr>
            </a:lvl1pPr>
          </a:lstStyle>
          <a:p>
            <a:pPr marL="12700">
              <a:lnSpc>
                <a:spcPct val="100000"/>
              </a:lnSpc>
              <a:spcBef>
                <a:spcPts val="25"/>
              </a:spcBef>
            </a:pPr>
            <a:r>
              <a:rPr spc="5" dirty="0"/>
              <a:t>With </a:t>
            </a:r>
            <a:r>
              <a:rPr dirty="0"/>
              <a:t>You All The</a:t>
            </a:r>
            <a:r>
              <a:rPr spc="-110" dirty="0"/>
              <a:t> </a:t>
            </a:r>
            <a:r>
              <a:rPr spc="5" dirty="0"/>
              <a:t>Way</a:t>
            </a: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6/1/2020</a:t>
            </a:fld>
            <a:endParaRPr lang="en-US"/>
          </a:p>
        </p:txBody>
      </p:sp>
      <p:sp>
        <p:nvSpPr>
          <p:cNvPr id="6" name="Holder 6"/>
          <p:cNvSpPr>
            <a:spLocks noGrp="1"/>
          </p:cNvSpPr>
          <p:nvPr>
            <p:ph type="sldNum" sz="quarter" idx="7"/>
          </p:nvPr>
        </p:nvSpPr>
        <p:spPr>
          <a:xfrm>
            <a:off x="8509889" y="4883830"/>
            <a:ext cx="164465" cy="154939"/>
          </a:xfrm>
          <a:prstGeom prst="rect">
            <a:avLst/>
          </a:prstGeom>
        </p:spPr>
        <p:txBody>
          <a:bodyPr wrap="square" lIns="0" tIns="0" rIns="0" bIns="0">
            <a:spAutoFit/>
          </a:bodyPr>
          <a:lstStyle>
            <a:lvl1pPr>
              <a:defRPr sz="800" b="0" i="0">
                <a:solidFill>
                  <a:srgbClr val="5A5A5A"/>
                </a:solidFill>
                <a:latin typeface="Arial"/>
                <a:cs typeface="Arial"/>
              </a:defRPr>
            </a:lvl1pPr>
          </a:lstStyle>
          <a:p>
            <a:pPr marL="25400">
              <a:lnSpc>
                <a:spcPct val="100000"/>
              </a:lnSpc>
              <a:spcBef>
                <a:spcPts val="145"/>
              </a:spcBef>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image" Target="../media/image11.png"/><Relationship Id="rId16" Type="http://schemas.openxmlformats.org/officeDocument/2006/relationships/image" Target="../media/image25.png"/><Relationship Id="rId20" Type="http://schemas.openxmlformats.org/officeDocument/2006/relationships/image" Target="../media/image29.jpg"/><Relationship Id="rId1" Type="http://schemas.openxmlformats.org/officeDocument/2006/relationships/slideLayout" Target="../slideLayouts/slideLayout5.xml"/><Relationship Id="rId6" Type="http://schemas.openxmlformats.org/officeDocument/2006/relationships/image" Target="../media/image15.png"/><Relationship Id="rId11" Type="http://schemas.openxmlformats.org/officeDocument/2006/relationships/image" Target="../media/image20.png"/><Relationship Id="rId24" Type="http://schemas.openxmlformats.org/officeDocument/2006/relationships/image" Target="../media/image33.jp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jpg"/></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xml"/><Relationship Id="rId4" Type="http://schemas.openxmlformats.org/officeDocument/2006/relationships/image" Target="../media/image39.jpeg"/></Relationships>
</file>

<file path=ppt/slides/_rels/slide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microsoft.com/office/2007/relationships/hdphoto" Target="../media/hdphoto2.wdp"/><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5.png"/><Relationship Id="rId1" Type="http://schemas.openxmlformats.org/officeDocument/2006/relationships/slideLayout" Target="../slideLayouts/slideLayout5.xml"/><Relationship Id="rId5" Type="http://schemas.microsoft.com/office/2007/relationships/hdphoto" Target="../media/hdphoto4.wdp"/><Relationship Id="rId4" Type="http://schemas.openxmlformats.org/officeDocument/2006/relationships/image" Target="../media/image46.png"/></Relationships>
</file>

<file path=ppt/slides/_rels/slide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g"/><Relationship Id="rId1" Type="http://schemas.openxmlformats.org/officeDocument/2006/relationships/slideLayout" Target="../slideLayouts/slideLayout5.xml"/><Relationship Id="rId5" Type="http://schemas.openxmlformats.org/officeDocument/2006/relationships/image" Target="../media/image50.jpg"/><Relationship Id="rId4" Type="http://schemas.openxmlformats.org/officeDocument/2006/relationships/image" Target="../media/image49.jpeg"/></Relationships>
</file>

<file path=ppt/slides/_rels/slide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5143500"/>
          </a:xfrm>
          <a:prstGeom prst="rect">
            <a:avLst/>
          </a:prstGeom>
          <a:blipFill>
            <a:blip r:embed="rId2" cstate="print"/>
            <a:stretch>
              <a:fillRect/>
            </a:stretch>
          </a:blipFill>
        </p:spPr>
        <p:txBody>
          <a:bodyPr wrap="square" lIns="0" tIns="0" rIns="0" bIns="0" rtlCol="0"/>
          <a:lstStyle/>
          <a:p>
            <a:endParaRPr dirty="0"/>
          </a:p>
        </p:txBody>
      </p:sp>
      <p:sp>
        <p:nvSpPr>
          <p:cNvPr id="3" name="object 3"/>
          <p:cNvSpPr/>
          <p:nvPr/>
        </p:nvSpPr>
        <p:spPr>
          <a:xfrm>
            <a:off x="8001000" y="279755"/>
            <a:ext cx="738555" cy="53939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59003" y="1103122"/>
            <a:ext cx="381761" cy="702563"/>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559003" y="1834591"/>
            <a:ext cx="1524889" cy="702868"/>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1956816" y="1834591"/>
            <a:ext cx="571500" cy="702868"/>
          </a:xfrm>
          <a:prstGeom prst="rect">
            <a:avLst/>
          </a:prstGeom>
          <a:blipFill>
            <a:blip r:embed="rId6" cstate="print"/>
            <a:stretch>
              <a:fillRect/>
            </a:stretch>
          </a:blipFill>
        </p:spPr>
        <p:txBody>
          <a:bodyPr wrap="square" lIns="0" tIns="0" rIns="0" bIns="0" rtlCol="0"/>
          <a:lstStyle/>
          <a:p>
            <a:endParaRPr/>
          </a:p>
        </p:txBody>
      </p:sp>
      <p:sp>
        <p:nvSpPr>
          <p:cNvPr id="15" name="TextBox 14"/>
          <p:cNvSpPr txBox="1"/>
          <p:nvPr/>
        </p:nvSpPr>
        <p:spPr>
          <a:xfrm>
            <a:off x="2538707" y="1904010"/>
            <a:ext cx="5831570" cy="646331"/>
          </a:xfrm>
          <a:prstGeom prst="rect">
            <a:avLst/>
          </a:prstGeom>
          <a:noFill/>
        </p:spPr>
        <p:txBody>
          <a:bodyPr wrap="square" rtlCol="0">
            <a:spAutoFit/>
          </a:bodyPr>
          <a:lstStyle/>
          <a:p>
            <a:r>
              <a:rPr lang="zh-CN" altLang="en-US" sz="3600" b="1" dirty="0">
                <a:solidFill>
                  <a:schemeClr val="bg1"/>
                </a:solidFill>
                <a:latin typeface="Arial" pitchFamily="34" charset="0"/>
                <a:ea typeface="思源黑体 Regular" pitchFamily="34" charset="-122"/>
                <a:cs typeface="Arial" pitchFamily="34" charset="0"/>
              </a:rPr>
              <a:t>海南博鳌和睦家医疗中心</a:t>
            </a:r>
            <a:endParaRPr lang="en-US" sz="3600" b="1" dirty="0">
              <a:solidFill>
                <a:schemeClr val="bg1"/>
              </a:solidFill>
              <a:latin typeface="Arial" pitchFamily="34" charset="0"/>
              <a:ea typeface="思源黑体 Regular" pitchFamily="34" charset="-122"/>
              <a:cs typeface="Arial" pitchFamily="34" charset="0"/>
            </a:endParaRPr>
          </a:p>
        </p:txBody>
      </p:sp>
      <p:sp>
        <p:nvSpPr>
          <p:cNvPr id="16" name="TextBox 15"/>
          <p:cNvSpPr txBox="1"/>
          <p:nvPr/>
        </p:nvSpPr>
        <p:spPr>
          <a:xfrm>
            <a:off x="798829" y="1047750"/>
            <a:ext cx="3352800" cy="707886"/>
          </a:xfrm>
          <a:prstGeom prst="rect">
            <a:avLst/>
          </a:prstGeom>
          <a:noFill/>
        </p:spPr>
        <p:txBody>
          <a:bodyPr wrap="square" rtlCol="0">
            <a:spAutoFit/>
          </a:bodyPr>
          <a:lstStyle/>
          <a:p>
            <a:r>
              <a:rPr lang="zh-CN" altLang="en-US" sz="4000" b="1" dirty="0">
                <a:solidFill>
                  <a:schemeClr val="bg1"/>
                </a:solidFill>
                <a:latin typeface="Arial" pitchFamily="34" charset="0"/>
                <a:ea typeface="思源黑体 Regular" pitchFamily="34" charset="-122"/>
                <a:cs typeface="Arial" pitchFamily="34" charset="0"/>
              </a:rPr>
              <a:t>和睦家医疗</a:t>
            </a:r>
            <a:endParaRPr lang="en-US" sz="4000" b="1" dirty="0">
              <a:solidFill>
                <a:schemeClr val="bg1"/>
              </a:solidFill>
              <a:latin typeface="Arial" pitchFamily="34" charset="0"/>
              <a:ea typeface="思源黑体 Regular" pitchFamily="34" charset="-122"/>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48640" y="452627"/>
            <a:ext cx="2036445" cy="35204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94969" y="1112774"/>
            <a:ext cx="1253096" cy="28041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94969" y="1356613"/>
            <a:ext cx="610489" cy="280415"/>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154582" y="1356613"/>
            <a:ext cx="558241" cy="280415"/>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526413" y="1356613"/>
            <a:ext cx="2918714" cy="280415"/>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712317" y="1803145"/>
            <a:ext cx="713638" cy="246888"/>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1247546" y="1803145"/>
            <a:ext cx="495681" cy="246888"/>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1643760" y="1803145"/>
            <a:ext cx="535381" cy="246888"/>
          </a:xfrm>
          <a:prstGeom prst="rect">
            <a:avLst/>
          </a:prstGeom>
          <a:blipFill>
            <a:blip r:embed="rId9" cstate="print"/>
            <a:stretch>
              <a:fillRect/>
            </a:stretch>
          </a:blipFill>
        </p:spPr>
        <p:txBody>
          <a:bodyPr wrap="square" lIns="0" tIns="0" rIns="0" bIns="0" rtlCol="0"/>
          <a:lstStyle/>
          <a:p>
            <a:endParaRPr/>
          </a:p>
        </p:txBody>
      </p:sp>
      <p:sp>
        <p:nvSpPr>
          <p:cNvPr id="10" name="object 10"/>
          <p:cNvSpPr txBox="1"/>
          <p:nvPr/>
        </p:nvSpPr>
        <p:spPr>
          <a:xfrm>
            <a:off x="582269" y="1779777"/>
            <a:ext cx="96520" cy="706755"/>
          </a:xfrm>
          <a:prstGeom prst="rect">
            <a:avLst/>
          </a:prstGeom>
        </p:spPr>
        <p:txBody>
          <a:bodyPr vert="horz" wrap="square" lIns="0" tIns="12065" rIns="0" bIns="0" rtlCol="0">
            <a:spAutoFit/>
          </a:bodyPr>
          <a:lstStyle/>
          <a:p>
            <a:pPr marL="12700">
              <a:lnSpc>
                <a:spcPct val="100000"/>
              </a:lnSpc>
              <a:spcBef>
                <a:spcPts val="95"/>
              </a:spcBef>
            </a:pPr>
            <a:r>
              <a:rPr sz="1600" spc="-5" dirty="0">
                <a:latin typeface="Arial"/>
                <a:cs typeface="Arial"/>
              </a:rPr>
              <a:t>•</a:t>
            </a:r>
            <a:endParaRPr sz="1600" dirty="0">
              <a:latin typeface="Arial"/>
              <a:cs typeface="Arial"/>
            </a:endParaRPr>
          </a:p>
          <a:p>
            <a:pPr>
              <a:lnSpc>
                <a:spcPct val="100000"/>
              </a:lnSpc>
              <a:spcBef>
                <a:spcPts val="35"/>
              </a:spcBef>
            </a:pPr>
            <a:endParaRPr sz="1500" dirty="0">
              <a:latin typeface="Times New Roman"/>
              <a:cs typeface="Times New Roman"/>
            </a:endParaRPr>
          </a:p>
          <a:p>
            <a:pPr marL="12700">
              <a:lnSpc>
                <a:spcPct val="100000"/>
              </a:lnSpc>
              <a:spcBef>
                <a:spcPts val="5"/>
              </a:spcBef>
            </a:pPr>
            <a:endParaRPr sz="1400" dirty="0">
              <a:latin typeface="Arial"/>
              <a:cs typeface="Arial"/>
            </a:endParaRPr>
          </a:p>
        </p:txBody>
      </p:sp>
      <p:sp>
        <p:nvSpPr>
          <p:cNvPr id="14" name="object 14"/>
          <p:cNvSpPr txBox="1"/>
          <p:nvPr/>
        </p:nvSpPr>
        <p:spPr>
          <a:xfrm>
            <a:off x="582269" y="3526916"/>
            <a:ext cx="88265" cy="239395"/>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7E7E7E"/>
                </a:solidFill>
                <a:latin typeface="Arial"/>
                <a:cs typeface="Arial"/>
              </a:rPr>
              <a:t>•</a:t>
            </a:r>
            <a:endParaRPr sz="1400">
              <a:latin typeface="Arial"/>
              <a:cs typeface="Arial"/>
            </a:endParaRPr>
          </a:p>
        </p:txBody>
      </p:sp>
      <p:sp>
        <p:nvSpPr>
          <p:cNvPr id="15" name="object 15"/>
          <p:cNvSpPr/>
          <p:nvPr/>
        </p:nvSpPr>
        <p:spPr>
          <a:xfrm>
            <a:off x="697077" y="3525901"/>
            <a:ext cx="4984115" cy="246887"/>
          </a:xfrm>
          <a:prstGeom prst="rect">
            <a:avLst/>
          </a:prstGeom>
          <a:blipFill>
            <a:blip r:embed="rId10" cstate="print"/>
            <a:stretch>
              <a:fillRect/>
            </a:stretch>
          </a:blipFill>
        </p:spPr>
        <p:txBody>
          <a:bodyPr wrap="square" lIns="0" tIns="0" rIns="0" bIns="0" rtlCol="0"/>
          <a:lstStyle/>
          <a:p>
            <a:endParaRPr/>
          </a:p>
        </p:txBody>
      </p:sp>
      <p:sp>
        <p:nvSpPr>
          <p:cNvPr id="16" name="object 16"/>
          <p:cNvSpPr/>
          <p:nvPr/>
        </p:nvSpPr>
        <p:spPr>
          <a:xfrm>
            <a:off x="594969" y="3952646"/>
            <a:ext cx="535381" cy="246887"/>
          </a:xfrm>
          <a:prstGeom prst="rect">
            <a:avLst/>
          </a:prstGeom>
          <a:blipFill>
            <a:blip r:embed="rId11" cstate="print"/>
            <a:stretch>
              <a:fillRect/>
            </a:stretch>
          </a:blipFill>
        </p:spPr>
        <p:txBody>
          <a:bodyPr wrap="square" lIns="0" tIns="0" rIns="0" bIns="0" rtlCol="0"/>
          <a:lstStyle/>
          <a:p>
            <a:endParaRPr/>
          </a:p>
        </p:txBody>
      </p:sp>
      <p:sp>
        <p:nvSpPr>
          <p:cNvPr id="17" name="object 17"/>
          <p:cNvSpPr/>
          <p:nvPr/>
        </p:nvSpPr>
        <p:spPr>
          <a:xfrm>
            <a:off x="951890" y="3952646"/>
            <a:ext cx="198119" cy="246887"/>
          </a:xfrm>
          <a:prstGeom prst="rect">
            <a:avLst/>
          </a:prstGeom>
          <a:blipFill>
            <a:blip r:embed="rId12" cstate="print"/>
            <a:stretch>
              <a:fillRect/>
            </a:stretch>
          </a:blipFill>
        </p:spPr>
        <p:txBody>
          <a:bodyPr wrap="square" lIns="0" tIns="0" rIns="0" bIns="0" rtlCol="0"/>
          <a:lstStyle/>
          <a:p>
            <a:endParaRPr/>
          </a:p>
        </p:txBody>
      </p:sp>
      <p:sp>
        <p:nvSpPr>
          <p:cNvPr id="18" name="object 18"/>
          <p:cNvSpPr/>
          <p:nvPr/>
        </p:nvSpPr>
        <p:spPr>
          <a:xfrm>
            <a:off x="1050950" y="3952646"/>
            <a:ext cx="891921" cy="246887"/>
          </a:xfrm>
          <a:prstGeom prst="rect">
            <a:avLst/>
          </a:prstGeom>
          <a:blipFill>
            <a:blip r:embed="rId13" cstate="print"/>
            <a:stretch>
              <a:fillRect/>
            </a:stretch>
          </a:blipFill>
        </p:spPr>
        <p:txBody>
          <a:bodyPr wrap="square" lIns="0" tIns="0" rIns="0" bIns="0" rtlCol="0"/>
          <a:lstStyle/>
          <a:p>
            <a:endParaRPr/>
          </a:p>
        </p:txBody>
      </p:sp>
      <p:sp>
        <p:nvSpPr>
          <p:cNvPr id="19" name="object 19"/>
          <p:cNvSpPr/>
          <p:nvPr/>
        </p:nvSpPr>
        <p:spPr>
          <a:xfrm>
            <a:off x="1764157" y="3952646"/>
            <a:ext cx="297180" cy="246887"/>
          </a:xfrm>
          <a:prstGeom prst="rect">
            <a:avLst/>
          </a:prstGeom>
          <a:blipFill>
            <a:blip r:embed="rId14" cstate="print"/>
            <a:stretch>
              <a:fillRect/>
            </a:stretch>
          </a:blipFill>
        </p:spPr>
        <p:txBody>
          <a:bodyPr wrap="square" lIns="0" tIns="0" rIns="0" bIns="0" rtlCol="0"/>
          <a:lstStyle/>
          <a:p>
            <a:endParaRPr/>
          </a:p>
        </p:txBody>
      </p:sp>
      <p:sp>
        <p:nvSpPr>
          <p:cNvPr id="20" name="object 20"/>
          <p:cNvSpPr/>
          <p:nvPr/>
        </p:nvSpPr>
        <p:spPr>
          <a:xfrm>
            <a:off x="1962276" y="3952646"/>
            <a:ext cx="1244955" cy="246887"/>
          </a:xfrm>
          <a:prstGeom prst="rect">
            <a:avLst/>
          </a:prstGeom>
          <a:blipFill>
            <a:blip r:embed="rId15" cstate="print"/>
            <a:stretch>
              <a:fillRect/>
            </a:stretch>
          </a:blipFill>
        </p:spPr>
        <p:txBody>
          <a:bodyPr wrap="square" lIns="0" tIns="0" rIns="0" bIns="0" rtlCol="0"/>
          <a:lstStyle/>
          <a:p>
            <a:endParaRPr/>
          </a:p>
        </p:txBody>
      </p:sp>
      <p:sp>
        <p:nvSpPr>
          <p:cNvPr id="21" name="object 21"/>
          <p:cNvSpPr/>
          <p:nvPr/>
        </p:nvSpPr>
        <p:spPr>
          <a:xfrm>
            <a:off x="594969" y="4359554"/>
            <a:ext cx="2896235" cy="212140"/>
          </a:xfrm>
          <a:prstGeom prst="rect">
            <a:avLst/>
          </a:prstGeom>
          <a:blipFill>
            <a:blip r:embed="rId16" cstate="print"/>
            <a:stretch>
              <a:fillRect/>
            </a:stretch>
          </a:blipFill>
        </p:spPr>
        <p:txBody>
          <a:bodyPr wrap="square" lIns="0" tIns="0" rIns="0" bIns="0" rtlCol="0"/>
          <a:lstStyle/>
          <a:p>
            <a:endParaRPr/>
          </a:p>
        </p:txBody>
      </p:sp>
      <p:sp>
        <p:nvSpPr>
          <p:cNvPr id="22" name="object 22"/>
          <p:cNvSpPr/>
          <p:nvPr/>
        </p:nvSpPr>
        <p:spPr>
          <a:xfrm>
            <a:off x="3338829" y="4359554"/>
            <a:ext cx="1287018" cy="212140"/>
          </a:xfrm>
          <a:prstGeom prst="rect">
            <a:avLst/>
          </a:prstGeom>
          <a:blipFill>
            <a:blip r:embed="rId17" cstate="print"/>
            <a:stretch>
              <a:fillRect/>
            </a:stretch>
          </a:blipFill>
        </p:spPr>
        <p:txBody>
          <a:bodyPr wrap="square" lIns="0" tIns="0" rIns="0" bIns="0" rtlCol="0"/>
          <a:lstStyle/>
          <a:p>
            <a:endParaRPr/>
          </a:p>
        </p:txBody>
      </p:sp>
      <p:sp>
        <p:nvSpPr>
          <p:cNvPr id="23" name="object 23"/>
          <p:cNvSpPr/>
          <p:nvPr/>
        </p:nvSpPr>
        <p:spPr>
          <a:xfrm>
            <a:off x="4539741" y="4359554"/>
            <a:ext cx="304800" cy="212140"/>
          </a:xfrm>
          <a:prstGeom prst="rect">
            <a:avLst/>
          </a:prstGeom>
          <a:blipFill>
            <a:blip r:embed="rId18" cstate="print"/>
            <a:stretch>
              <a:fillRect/>
            </a:stretch>
          </a:blipFill>
        </p:spPr>
        <p:txBody>
          <a:bodyPr wrap="square" lIns="0" tIns="0" rIns="0" bIns="0" rtlCol="0"/>
          <a:lstStyle/>
          <a:p>
            <a:endParaRPr/>
          </a:p>
        </p:txBody>
      </p:sp>
      <p:sp>
        <p:nvSpPr>
          <p:cNvPr id="24" name="object 24"/>
          <p:cNvSpPr/>
          <p:nvPr/>
        </p:nvSpPr>
        <p:spPr>
          <a:xfrm>
            <a:off x="3338195" y="4548212"/>
            <a:ext cx="1201420" cy="0"/>
          </a:xfrm>
          <a:custGeom>
            <a:avLst/>
            <a:gdLst/>
            <a:ahLst/>
            <a:cxnLst/>
            <a:rect l="l" t="t" r="r" b="b"/>
            <a:pathLst>
              <a:path w="1201420">
                <a:moveTo>
                  <a:pt x="0" y="0"/>
                </a:moveTo>
                <a:lnTo>
                  <a:pt x="1200912" y="0"/>
                </a:lnTo>
              </a:path>
            </a:pathLst>
          </a:custGeom>
          <a:ln w="7620">
            <a:solidFill>
              <a:srgbClr val="538DD3"/>
            </a:solidFill>
          </a:ln>
        </p:spPr>
        <p:txBody>
          <a:bodyPr wrap="square" lIns="0" tIns="0" rIns="0" bIns="0" rtlCol="0"/>
          <a:lstStyle/>
          <a:p>
            <a:endParaRPr/>
          </a:p>
        </p:txBody>
      </p:sp>
      <p:sp>
        <p:nvSpPr>
          <p:cNvPr id="25" name="object 25"/>
          <p:cNvSpPr/>
          <p:nvPr/>
        </p:nvSpPr>
        <p:spPr>
          <a:xfrm>
            <a:off x="5996940" y="3313176"/>
            <a:ext cx="3147060" cy="1603248"/>
          </a:xfrm>
          <a:prstGeom prst="rect">
            <a:avLst/>
          </a:prstGeom>
          <a:blipFill>
            <a:blip r:embed="rId19" cstate="print"/>
            <a:stretch>
              <a:fillRect/>
            </a:stretch>
          </a:blipFill>
        </p:spPr>
        <p:txBody>
          <a:bodyPr wrap="square" lIns="0" tIns="0" rIns="0" bIns="0" rtlCol="0"/>
          <a:lstStyle/>
          <a:p>
            <a:endParaRPr/>
          </a:p>
        </p:txBody>
      </p:sp>
      <p:sp>
        <p:nvSpPr>
          <p:cNvPr id="26" name="object 26"/>
          <p:cNvSpPr/>
          <p:nvPr/>
        </p:nvSpPr>
        <p:spPr>
          <a:xfrm>
            <a:off x="6192139" y="2800352"/>
            <a:ext cx="2708783" cy="1723274"/>
          </a:xfrm>
          <a:prstGeom prst="rect">
            <a:avLst/>
          </a:prstGeom>
          <a:blipFill>
            <a:blip r:embed="rId20" cstate="print"/>
            <a:stretch>
              <a:fillRect/>
            </a:stretch>
          </a:blipFill>
        </p:spPr>
        <p:txBody>
          <a:bodyPr wrap="square" lIns="0" tIns="0" rIns="0" bIns="0" rtlCol="0"/>
          <a:lstStyle/>
          <a:p>
            <a:endParaRPr/>
          </a:p>
        </p:txBody>
      </p:sp>
      <p:sp>
        <p:nvSpPr>
          <p:cNvPr id="27" name="object 27"/>
          <p:cNvSpPr/>
          <p:nvPr/>
        </p:nvSpPr>
        <p:spPr>
          <a:xfrm>
            <a:off x="5312664" y="900683"/>
            <a:ext cx="3518916" cy="1755648"/>
          </a:xfrm>
          <a:prstGeom prst="rect">
            <a:avLst/>
          </a:prstGeom>
          <a:blipFill>
            <a:blip r:embed="rId21" cstate="print"/>
            <a:stretch>
              <a:fillRect/>
            </a:stretch>
          </a:blipFill>
        </p:spPr>
        <p:txBody>
          <a:bodyPr wrap="square" lIns="0" tIns="0" rIns="0" bIns="0" rtlCol="0"/>
          <a:lstStyle/>
          <a:p>
            <a:endParaRPr/>
          </a:p>
        </p:txBody>
      </p:sp>
      <p:sp>
        <p:nvSpPr>
          <p:cNvPr id="28" name="object 28"/>
          <p:cNvSpPr/>
          <p:nvPr/>
        </p:nvSpPr>
        <p:spPr>
          <a:xfrm>
            <a:off x="670534" y="2161174"/>
            <a:ext cx="4174007" cy="1167612"/>
          </a:xfrm>
          <a:prstGeom prst="rect">
            <a:avLst/>
          </a:prstGeom>
          <a:blipFill>
            <a:blip r:embed="rId22" cstate="print"/>
            <a:stretch>
              <a:fillRect/>
            </a:stretch>
          </a:blipFill>
        </p:spPr>
        <p:txBody>
          <a:bodyPr wrap="square" lIns="0" tIns="0" rIns="0" bIns="0" rtlCol="0"/>
          <a:lstStyle/>
          <a:p>
            <a:endParaRPr/>
          </a:p>
        </p:txBody>
      </p:sp>
      <p:sp>
        <p:nvSpPr>
          <p:cNvPr id="29" name="object 29"/>
          <p:cNvSpPr/>
          <p:nvPr/>
        </p:nvSpPr>
        <p:spPr>
          <a:xfrm>
            <a:off x="6644640" y="2124455"/>
            <a:ext cx="2228088" cy="1737360"/>
          </a:xfrm>
          <a:prstGeom prst="rect">
            <a:avLst/>
          </a:prstGeom>
          <a:blipFill>
            <a:blip r:embed="rId23" cstate="print"/>
            <a:stretch>
              <a:fillRect/>
            </a:stretch>
          </a:blipFill>
        </p:spPr>
        <p:txBody>
          <a:bodyPr wrap="square" lIns="0" tIns="0" rIns="0" bIns="0" rtlCol="0"/>
          <a:lstStyle/>
          <a:p>
            <a:endParaRPr/>
          </a:p>
        </p:txBody>
      </p:sp>
      <p:sp>
        <p:nvSpPr>
          <p:cNvPr id="30" name="object 30"/>
          <p:cNvSpPr/>
          <p:nvPr/>
        </p:nvSpPr>
        <p:spPr>
          <a:xfrm>
            <a:off x="5562600" y="1112775"/>
            <a:ext cx="3124200" cy="1687576"/>
          </a:xfrm>
          <a:prstGeom prst="rect">
            <a:avLst/>
          </a:prstGeom>
          <a:blipFill>
            <a:blip r:embed="rId24" cstate="print"/>
            <a:stretch>
              <a:fillRect/>
            </a:stretch>
          </a:blipFill>
        </p:spPr>
        <p:txBody>
          <a:bodyPr wrap="square" lIns="0" tIns="0" rIns="0" bIns="0" rtlCol="0"/>
          <a:lstStyle/>
          <a:p>
            <a:endParaRPr/>
          </a:p>
        </p:txBody>
      </p:sp>
      <p:sp>
        <p:nvSpPr>
          <p:cNvPr id="31" name="object 31"/>
          <p:cNvSpPr txBox="1">
            <a:spLocks noGrp="1"/>
          </p:cNvSpPr>
          <p:nvPr>
            <p:ph type="ftr" sz="quarter" idx="5"/>
          </p:nvPr>
        </p:nvSpPr>
        <p:spPr>
          <a:prstGeom prst="rect">
            <a:avLst/>
          </a:prstGeom>
        </p:spPr>
        <p:txBody>
          <a:bodyPr vert="horz" wrap="square" lIns="0" tIns="3175" rIns="0" bIns="0" rtlCol="0">
            <a:spAutoFit/>
          </a:bodyPr>
          <a:lstStyle/>
          <a:p>
            <a:pPr marL="12700">
              <a:lnSpc>
                <a:spcPct val="100000"/>
              </a:lnSpc>
              <a:spcBef>
                <a:spcPts val="25"/>
              </a:spcBef>
            </a:pPr>
            <a:r>
              <a:rPr spc="5" dirty="0"/>
              <a:t>With </a:t>
            </a:r>
            <a:r>
              <a:rPr dirty="0"/>
              <a:t>You All The</a:t>
            </a:r>
            <a:r>
              <a:rPr spc="-110" dirty="0"/>
              <a:t> </a:t>
            </a:r>
            <a:r>
              <a:rPr spc="5" dirty="0"/>
              <a:t>Way</a:t>
            </a:r>
          </a:p>
        </p:txBody>
      </p:sp>
      <p:sp>
        <p:nvSpPr>
          <p:cNvPr id="32" name="object 32"/>
          <p:cNvSpPr txBox="1">
            <a:spLocks noGrp="1"/>
          </p:cNvSpPr>
          <p:nvPr>
            <p:ph type="sldNum" sz="quarter" idx="7"/>
          </p:nvPr>
        </p:nvSpPr>
        <p:spPr>
          <a:prstGeom prst="rect">
            <a:avLst/>
          </a:prstGeom>
        </p:spPr>
        <p:txBody>
          <a:bodyPr vert="horz" wrap="square" lIns="0" tIns="18415" rIns="0" bIns="0" rtlCol="0">
            <a:spAutoFit/>
          </a:bodyPr>
          <a:lstStyle/>
          <a:p>
            <a:pPr marL="25400">
              <a:lnSpc>
                <a:spcPct val="100000"/>
              </a:lnSpc>
              <a:spcBef>
                <a:spcPts val="145"/>
              </a:spcBef>
            </a:pPr>
            <a:fld id="{81D60167-4931-47E6-BA6A-407CBD079E47}" type="slidenum">
              <a:rPr dirty="0"/>
              <a:t>2</a:t>
            </a:fld>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5143500"/>
          </a:xfrm>
          <a:custGeom>
            <a:avLst/>
            <a:gdLst/>
            <a:ahLst/>
            <a:cxnLst/>
            <a:rect l="l" t="t" r="r" b="b"/>
            <a:pathLst>
              <a:path w="9144000" h="5143500">
                <a:moveTo>
                  <a:pt x="0" y="5143500"/>
                </a:moveTo>
                <a:lnTo>
                  <a:pt x="9144000" y="5143500"/>
                </a:lnTo>
                <a:lnTo>
                  <a:pt x="9144000" y="0"/>
                </a:lnTo>
                <a:lnTo>
                  <a:pt x="0" y="0"/>
                </a:lnTo>
                <a:lnTo>
                  <a:pt x="0" y="5143500"/>
                </a:lnTo>
                <a:close/>
              </a:path>
            </a:pathLst>
          </a:custGeom>
          <a:solidFill>
            <a:srgbClr val="AEE0D6"/>
          </a:solidFill>
        </p:spPr>
        <p:txBody>
          <a:bodyPr wrap="square" lIns="0" tIns="0" rIns="0" bIns="0" rtlCol="0"/>
          <a:lstStyle/>
          <a:p>
            <a:endParaRPr dirty="0"/>
          </a:p>
        </p:txBody>
      </p:sp>
      <p:sp>
        <p:nvSpPr>
          <p:cNvPr id="3" name="object 3"/>
          <p:cNvSpPr/>
          <p:nvPr/>
        </p:nvSpPr>
        <p:spPr>
          <a:xfrm>
            <a:off x="431901" y="4894783"/>
            <a:ext cx="510539" cy="14173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860145" y="4894783"/>
            <a:ext cx="510540" cy="14173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268577" y="4894783"/>
            <a:ext cx="108584" cy="141732"/>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001000" y="279755"/>
            <a:ext cx="738555" cy="539394"/>
          </a:xfrm>
          <a:prstGeom prst="rect">
            <a:avLst/>
          </a:prstGeom>
          <a:blipFill>
            <a:blip r:embed="rId5" cstate="print"/>
            <a:stretch>
              <a:fillRect/>
            </a:stretch>
          </a:blipFill>
        </p:spPr>
        <p:txBody>
          <a:bodyPr wrap="square" lIns="0" tIns="0" rIns="0" bIns="0" rtlCol="0"/>
          <a:lstStyle/>
          <a:p>
            <a:endParaRPr/>
          </a:p>
        </p:txBody>
      </p:sp>
      <p:sp>
        <p:nvSpPr>
          <p:cNvPr id="9" name="object 9"/>
          <p:cNvSpPr txBox="1">
            <a:spLocks noGrp="1"/>
          </p:cNvSpPr>
          <p:nvPr>
            <p:ph type="ftr" sz="quarter" idx="5"/>
          </p:nvPr>
        </p:nvSpPr>
        <p:spPr>
          <a:prstGeom prst="rect">
            <a:avLst/>
          </a:prstGeom>
        </p:spPr>
        <p:txBody>
          <a:bodyPr vert="horz" wrap="square" lIns="0" tIns="3175" rIns="0" bIns="0" rtlCol="0">
            <a:spAutoFit/>
          </a:bodyPr>
          <a:lstStyle/>
          <a:p>
            <a:pPr marL="12700">
              <a:lnSpc>
                <a:spcPct val="100000"/>
              </a:lnSpc>
              <a:spcBef>
                <a:spcPts val="25"/>
              </a:spcBef>
            </a:pPr>
            <a:r>
              <a:rPr spc="5" dirty="0"/>
              <a:t>With </a:t>
            </a:r>
            <a:r>
              <a:rPr dirty="0"/>
              <a:t>You All The</a:t>
            </a:r>
            <a:r>
              <a:rPr spc="-110" dirty="0"/>
              <a:t> </a:t>
            </a:r>
            <a:r>
              <a:rPr spc="5" dirty="0"/>
              <a:t>Way</a:t>
            </a:r>
          </a:p>
        </p:txBody>
      </p:sp>
      <p:sp>
        <p:nvSpPr>
          <p:cNvPr id="10" name="object 10"/>
          <p:cNvSpPr txBox="1">
            <a:spLocks noGrp="1"/>
          </p:cNvSpPr>
          <p:nvPr>
            <p:ph type="sldNum" sz="quarter" idx="7"/>
          </p:nvPr>
        </p:nvSpPr>
        <p:spPr>
          <a:prstGeom prst="rect">
            <a:avLst/>
          </a:prstGeom>
        </p:spPr>
        <p:txBody>
          <a:bodyPr vert="horz" wrap="square" lIns="0" tIns="18415" rIns="0" bIns="0" rtlCol="0">
            <a:spAutoFit/>
          </a:bodyPr>
          <a:lstStyle/>
          <a:p>
            <a:pPr marL="25400">
              <a:lnSpc>
                <a:spcPct val="100000"/>
              </a:lnSpc>
              <a:spcBef>
                <a:spcPts val="145"/>
              </a:spcBef>
            </a:pPr>
            <a:fld id="{81D60167-4931-47E6-BA6A-407CBD079E47}" type="slidenum">
              <a:rPr dirty="0"/>
              <a:t>3</a:t>
            </a:fld>
            <a:endParaRPr dirty="0"/>
          </a:p>
        </p:txBody>
      </p:sp>
      <p:sp>
        <p:nvSpPr>
          <p:cNvPr id="11" name="TextBox 10"/>
          <p:cNvSpPr txBox="1"/>
          <p:nvPr/>
        </p:nvSpPr>
        <p:spPr>
          <a:xfrm>
            <a:off x="839363" y="1846119"/>
            <a:ext cx="4194681" cy="523220"/>
          </a:xfrm>
          <a:prstGeom prst="rect">
            <a:avLst/>
          </a:prstGeom>
          <a:noFill/>
        </p:spPr>
        <p:txBody>
          <a:bodyPr wrap="square" rtlCol="0">
            <a:spAutoFit/>
          </a:bodyPr>
          <a:lstStyle/>
          <a:p>
            <a:r>
              <a:rPr lang="zh-CN" altLang="en-US" sz="2800" b="1" dirty="0">
                <a:solidFill>
                  <a:schemeClr val="bg1"/>
                </a:solidFill>
                <a:latin typeface="Arial" pitchFamily="34" charset="0"/>
                <a:ea typeface="思源黑体 Regular" pitchFamily="34" charset="-122"/>
                <a:cs typeface="Arial" pitchFamily="34" charset="0"/>
                <a:sym typeface="Arial"/>
              </a:rPr>
              <a:t>海南博鳌和睦家医疗中心</a:t>
            </a:r>
            <a:endParaRPr lang="en-US" sz="2800" b="1" dirty="0">
              <a:solidFill>
                <a:schemeClr val="bg1"/>
              </a:solidFill>
              <a:latin typeface="Arial" pitchFamily="34" charset="0"/>
              <a:ea typeface="思源黑体 Regular" pitchFamily="34" charset="-122"/>
              <a:cs typeface="Arial" pitchFamily="34" charset="0"/>
              <a:sym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object 55"/>
          <p:cNvSpPr txBox="1">
            <a:spLocks noGrp="1"/>
          </p:cNvSpPr>
          <p:nvPr>
            <p:ph type="ftr" sz="quarter" idx="5"/>
          </p:nvPr>
        </p:nvSpPr>
        <p:spPr>
          <a:prstGeom prst="rect">
            <a:avLst/>
          </a:prstGeom>
        </p:spPr>
        <p:txBody>
          <a:bodyPr vert="horz" wrap="square" lIns="0" tIns="3175" rIns="0" bIns="0" rtlCol="0">
            <a:spAutoFit/>
          </a:bodyPr>
          <a:lstStyle/>
          <a:p>
            <a:pPr marL="12700">
              <a:lnSpc>
                <a:spcPct val="100000"/>
              </a:lnSpc>
              <a:spcBef>
                <a:spcPts val="25"/>
              </a:spcBef>
            </a:pPr>
            <a:r>
              <a:rPr spc="5" dirty="0"/>
              <a:t>With </a:t>
            </a:r>
            <a:r>
              <a:rPr dirty="0"/>
              <a:t>You All The</a:t>
            </a:r>
            <a:r>
              <a:rPr spc="-110" dirty="0"/>
              <a:t> </a:t>
            </a:r>
            <a:r>
              <a:rPr spc="5" dirty="0"/>
              <a:t>Way</a:t>
            </a:r>
          </a:p>
        </p:txBody>
      </p:sp>
      <p:sp>
        <p:nvSpPr>
          <p:cNvPr id="56" name="object 56"/>
          <p:cNvSpPr txBox="1">
            <a:spLocks noGrp="1"/>
          </p:cNvSpPr>
          <p:nvPr>
            <p:ph type="sldNum" sz="quarter" idx="7"/>
          </p:nvPr>
        </p:nvSpPr>
        <p:spPr>
          <a:prstGeom prst="rect">
            <a:avLst/>
          </a:prstGeom>
        </p:spPr>
        <p:txBody>
          <a:bodyPr vert="horz" wrap="square" lIns="0" tIns="18415" rIns="0" bIns="0" rtlCol="0">
            <a:spAutoFit/>
          </a:bodyPr>
          <a:lstStyle/>
          <a:p>
            <a:pPr marL="25400">
              <a:lnSpc>
                <a:spcPct val="100000"/>
              </a:lnSpc>
              <a:spcBef>
                <a:spcPts val="145"/>
              </a:spcBef>
            </a:pPr>
            <a:fld id="{81D60167-4931-47E6-BA6A-407CBD079E47}" type="slidenum">
              <a:rPr dirty="0"/>
              <a:t>4</a:t>
            </a:fld>
            <a:endParaRPr dirty="0"/>
          </a:p>
        </p:txBody>
      </p:sp>
      <p:sp>
        <p:nvSpPr>
          <p:cNvPr id="58" name="TextBox 57"/>
          <p:cNvSpPr txBox="1"/>
          <p:nvPr/>
        </p:nvSpPr>
        <p:spPr>
          <a:xfrm>
            <a:off x="457200" y="209550"/>
            <a:ext cx="4194681" cy="400110"/>
          </a:xfrm>
          <a:prstGeom prst="rect">
            <a:avLst/>
          </a:prstGeom>
          <a:noFill/>
        </p:spPr>
        <p:txBody>
          <a:bodyPr wrap="square" rtlCol="0">
            <a:spAutoFit/>
          </a:bodyPr>
          <a:lstStyle/>
          <a:p>
            <a:r>
              <a:rPr lang="zh-CN" altLang="en-US" sz="2000" b="1" dirty="0">
                <a:solidFill>
                  <a:schemeClr val="accent1"/>
                </a:solidFill>
                <a:ea typeface="思源黑体 Regular"/>
                <a:cs typeface="Arial" pitchFamily="34" charset="0"/>
                <a:sym typeface="Arial"/>
              </a:rPr>
              <a:t>海南博鳌和睦家医疗中心</a:t>
            </a:r>
            <a:endParaRPr lang="en-US" sz="2000" b="1" dirty="0">
              <a:solidFill>
                <a:schemeClr val="accent1"/>
              </a:solidFill>
              <a:ea typeface="思源黑体 Regular"/>
              <a:cs typeface="Arial" pitchFamily="34" charset="0"/>
              <a:sym typeface="Arial"/>
            </a:endParaRPr>
          </a:p>
        </p:txBody>
      </p:sp>
      <p:sp>
        <p:nvSpPr>
          <p:cNvPr id="60" name="TextBox 59"/>
          <p:cNvSpPr txBox="1"/>
          <p:nvPr/>
        </p:nvSpPr>
        <p:spPr>
          <a:xfrm>
            <a:off x="543688" y="721132"/>
            <a:ext cx="5171312" cy="3831818"/>
          </a:xfrm>
          <a:prstGeom prst="rect">
            <a:avLst/>
          </a:prstGeom>
          <a:noFill/>
        </p:spPr>
        <p:txBody>
          <a:bodyPr wrap="square" rtlCol="0">
            <a:spAutoFit/>
          </a:bodyPr>
          <a:lstStyle/>
          <a:p>
            <a:pPr>
              <a:lnSpc>
                <a:spcPct val="150000"/>
              </a:lnSpc>
            </a:pPr>
            <a:r>
              <a:rPr lang="zh-CN" altLang="en-US" sz="1400" dirty="0" smtClean="0">
                <a:latin typeface="思源黑体 Regular"/>
                <a:ea typeface="思源黑体 Regular"/>
              </a:rPr>
              <a:t>海南博鳌和睦家医疗中心建于</a:t>
            </a:r>
            <a:r>
              <a:rPr lang="en-US" altLang="zh-CN" sz="1400" dirty="0" smtClean="0">
                <a:latin typeface="思源黑体 Regular"/>
                <a:ea typeface="思源黑体 Regular"/>
              </a:rPr>
              <a:t>2018</a:t>
            </a:r>
            <a:r>
              <a:rPr lang="zh-CN" altLang="en-US" sz="1400" dirty="0" smtClean="0">
                <a:latin typeface="思源黑体 Regular"/>
                <a:ea typeface="思源黑体 Regular"/>
              </a:rPr>
              <a:t>年，位于海南博鳌乐城国际医疗旅游先行</a:t>
            </a:r>
            <a:r>
              <a:rPr lang="zh-CN" altLang="en-US" sz="1400" dirty="0">
                <a:latin typeface="思源黑体 Regular"/>
                <a:ea typeface="思源黑体 Regular"/>
              </a:rPr>
              <a:t>区</a:t>
            </a:r>
            <a:r>
              <a:rPr lang="zh-CN" altLang="en-US" sz="1400" dirty="0" smtClean="0">
                <a:latin typeface="思源黑体 Regular"/>
                <a:ea typeface="思源黑体 Regular"/>
              </a:rPr>
              <a:t>。中心下设</a:t>
            </a:r>
            <a:r>
              <a:rPr lang="zh-CN" altLang="en-US" sz="1400" dirty="0">
                <a:latin typeface="思源黑体 Regular"/>
                <a:ea typeface="思源黑体 Regular"/>
              </a:rPr>
              <a:t>国际肿瘤中心、国际疫苗中</a:t>
            </a:r>
            <a:r>
              <a:rPr lang="zh-CN" altLang="en-US" sz="1400" dirty="0" smtClean="0">
                <a:latin typeface="思源黑体 Regular"/>
                <a:ea typeface="思源黑体 Regular"/>
              </a:rPr>
              <a:t>心及全科医疗中心。</a:t>
            </a:r>
            <a:endParaRPr lang="en-US" altLang="zh-CN" sz="1400" dirty="0" smtClean="0">
              <a:latin typeface="思源黑体 Regular"/>
              <a:ea typeface="思源黑体 Regular"/>
            </a:endParaRPr>
          </a:p>
          <a:p>
            <a:pPr marL="285750" indent="-285750">
              <a:lnSpc>
                <a:spcPct val="150000"/>
              </a:lnSpc>
              <a:buFont typeface="Arial" pitchFamily="34" charset="0"/>
              <a:buChar char="•"/>
            </a:pPr>
            <a:r>
              <a:rPr lang="zh-CN" altLang="en-US" sz="1200" dirty="0">
                <a:latin typeface="思源黑体 Regular"/>
                <a:ea typeface="思源黑体 Regular"/>
              </a:rPr>
              <a:t>秉承和睦家医疗的标准，国际肿瘤中</a:t>
            </a:r>
            <a:r>
              <a:rPr lang="zh-CN" altLang="en-US" sz="1200" dirty="0" smtClean="0">
                <a:latin typeface="思源黑体 Regular"/>
                <a:ea typeface="思源黑体 Regular"/>
              </a:rPr>
              <a:t>心遵</a:t>
            </a:r>
            <a:r>
              <a:rPr lang="zh-CN" altLang="en-US" sz="1200" dirty="0">
                <a:latin typeface="思源黑体 Regular"/>
                <a:ea typeface="思源黑体 Regular"/>
              </a:rPr>
              <a:t>循国际诊疗指南，充分利用先行区享有的医疗新技术、新器械、新药品的特惠政策，为肿瘤患者提供与国际同步的肿瘤治疗手段。与此同时</a:t>
            </a:r>
            <a:r>
              <a:rPr lang="zh-CN" altLang="en-US" sz="1200" dirty="0" smtClean="0">
                <a:latin typeface="思源黑体 Regular"/>
                <a:ea typeface="思源黑体 Regular"/>
              </a:rPr>
              <a:t>，国际肿</a:t>
            </a:r>
            <a:r>
              <a:rPr lang="zh-CN" altLang="en-US" sz="1200" dirty="0">
                <a:latin typeface="思源黑体 Regular"/>
                <a:ea typeface="思源黑体 Regular"/>
              </a:rPr>
              <a:t>瘤中心还将与国内外一流肿瘤医院合作，为患者提供国内外专家的会诊服务</a:t>
            </a:r>
            <a:r>
              <a:rPr lang="zh-CN" altLang="en-US" sz="1200" dirty="0" smtClean="0">
                <a:latin typeface="思源黑体 Regular"/>
                <a:ea typeface="思源黑体 Regular"/>
              </a:rPr>
              <a:t>。</a:t>
            </a:r>
            <a:endParaRPr lang="en-US" altLang="zh-CN" sz="1200" dirty="0" smtClean="0">
              <a:latin typeface="思源黑体 Regular"/>
              <a:ea typeface="思源黑体 Regular"/>
            </a:endParaRPr>
          </a:p>
          <a:p>
            <a:pPr marL="285750" indent="-285750">
              <a:lnSpc>
                <a:spcPct val="150000"/>
              </a:lnSpc>
              <a:buFont typeface="Arial" pitchFamily="34" charset="0"/>
              <a:buChar char="•"/>
            </a:pPr>
            <a:endParaRPr lang="en-US" altLang="zh-CN" sz="1200" dirty="0" smtClean="0">
              <a:latin typeface="思源黑体 Regular"/>
              <a:ea typeface="思源黑体 Regular"/>
            </a:endParaRPr>
          </a:p>
          <a:p>
            <a:pPr marL="285750" indent="-285750">
              <a:lnSpc>
                <a:spcPct val="150000"/>
              </a:lnSpc>
              <a:buFont typeface="Arial" pitchFamily="34" charset="0"/>
              <a:buChar char="•"/>
            </a:pPr>
            <a:r>
              <a:rPr lang="zh-CN" altLang="en-US" sz="1200" dirty="0" smtClean="0">
                <a:latin typeface="思源黑体 Regular"/>
                <a:ea typeface="思源黑体 Regular"/>
              </a:rPr>
              <a:t>国</a:t>
            </a:r>
            <a:r>
              <a:rPr lang="zh-CN" altLang="en-US" sz="1200" dirty="0">
                <a:latin typeface="思源黑体 Regular"/>
                <a:ea typeface="思源黑体 Regular"/>
              </a:rPr>
              <a:t>际疫苗中</a:t>
            </a:r>
            <a:r>
              <a:rPr lang="zh-CN" altLang="en-US" sz="1200" dirty="0" smtClean="0">
                <a:latin typeface="思源黑体 Regular"/>
                <a:ea typeface="思源黑体 Regular"/>
              </a:rPr>
              <a:t>心为</a:t>
            </a:r>
            <a:r>
              <a:rPr lang="zh-CN" altLang="en-US" sz="1200" dirty="0">
                <a:latin typeface="思源黑体 Regular"/>
                <a:ea typeface="思源黑体 Regular"/>
              </a:rPr>
              <a:t>成</a:t>
            </a:r>
            <a:r>
              <a:rPr lang="zh-CN" altLang="en-US" sz="1200" dirty="0" smtClean="0">
                <a:latin typeface="思源黑体 Regular"/>
                <a:ea typeface="思源黑体 Regular"/>
              </a:rPr>
              <a:t>人与儿童提</a:t>
            </a:r>
            <a:r>
              <a:rPr lang="zh-CN" altLang="en-US" sz="1200" dirty="0">
                <a:latin typeface="思源黑体 Regular"/>
                <a:ea typeface="思源黑体 Regular"/>
              </a:rPr>
              <a:t>供与国际接轨的疫苗接种服务。依托超级医院的特许医疗平台，秉承和睦家医疗贯而有之的服务特色，国际疫苗中心能够提供未在中国获批上市的新型疫</a:t>
            </a:r>
            <a:r>
              <a:rPr lang="zh-CN" altLang="en-US" sz="1200" dirty="0" smtClean="0">
                <a:latin typeface="思源黑体 Regular"/>
                <a:ea typeface="思源黑体 Regular"/>
              </a:rPr>
              <a:t>苗。</a:t>
            </a:r>
            <a:endParaRPr lang="en-US" altLang="zh-CN" sz="1200" dirty="0" smtClean="0">
              <a:latin typeface="思源黑体 Regular"/>
              <a:ea typeface="思源黑体 Regular"/>
            </a:endParaRPr>
          </a:p>
          <a:p>
            <a:pPr marL="285750" indent="-285750">
              <a:lnSpc>
                <a:spcPct val="150000"/>
              </a:lnSpc>
              <a:buFont typeface="Arial" pitchFamily="34" charset="0"/>
              <a:buChar char="•"/>
            </a:pPr>
            <a:endParaRPr lang="en-US" altLang="zh-CN" sz="1200" dirty="0" smtClean="0">
              <a:latin typeface="思源黑体 Regular"/>
              <a:ea typeface="思源黑体 Regular"/>
            </a:endParaRPr>
          </a:p>
          <a:p>
            <a:pPr marL="285750" indent="-285750">
              <a:lnSpc>
                <a:spcPct val="150000"/>
              </a:lnSpc>
              <a:buFont typeface="Arial" pitchFamily="34" charset="0"/>
              <a:buChar char="•"/>
            </a:pPr>
            <a:r>
              <a:rPr lang="zh-CN" altLang="en-US" sz="1200" dirty="0" smtClean="0"/>
              <a:t>全</a:t>
            </a:r>
            <a:r>
              <a:rPr lang="zh-CN" altLang="en-US" sz="1200" dirty="0"/>
              <a:t>科医疗中心遵循创新理念，旨在为患者提供多方位的健康关</a:t>
            </a:r>
            <a:r>
              <a:rPr lang="zh-CN" altLang="en-US" sz="1200" dirty="0" smtClean="0"/>
              <a:t>爱。</a:t>
            </a:r>
            <a:endParaRPr lang="en-US" sz="1200" dirty="0">
              <a:latin typeface="思源黑体 Regular"/>
              <a:ea typeface="思源黑体 Regular"/>
            </a:endParaRPr>
          </a:p>
        </p:txBody>
      </p:sp>
      <p:grpSp>
        <p:nvGrpSpPr>
          <p:cNvPr id="64" name="Group 63"/>
          <p:cNvGrpSpPr/>
          <p:nvPr/>
        </p:nvGrpSpPr>
        <p:grpSpPr>
          <a:xfrm>
            <a:off x="6038641" y="477982"/>
            <a:ext cx="2114759" cy="4303568"/>
            <a:chOff x="6149088" y="477982"/>
            <a:chExt cx="2114759" cy="4303568"/>
          </a:xfrm>
        </p:grpSpPr>
        <p:pic>
          <p:nvPicPr>
            <p:cNvPr id="61" name="Picture 3" descr="E:\Local Disk\shuo\NHC\海南\14168866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9088" y="477982"/>
              <a:ext cx="2114758" cy="1676400"/>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62" name="Picture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9089" y="2154382"/>
              <a:ext cx="2114758" cy="1331297"/>
            </a:xfrm>
            <a:prstGeom prst="rect">
              <a:avLst/>
            </a:prstGeom>
            <a:ln>
              <a:noFill/>
            </a:ln>
            <a:effectLst/>
          </p:spPr>
        </p:pic>
        <p:pic>
          <p:nvPicPr>
            <p:cNvPr id="63" name="Picture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9089" y="3485679"/>
              <a:ext cx="2114758" cy="1295871"/>
            </a:xfrm>
            <a:prstGeom prst="rect">
              <a:avLst/>
            </a:prstGeom>
            <a:ln>
              <a:noFill/>
            </a:ln>
            <a:effectLst/>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a:spLocks noGrp="1"/>
          </p:cNvSpPr>
          <p:nvPr>
            <p:ph type="ftr" sz="quarter" idx="5"/>
          </p:nvPr>
        </p:nvSpPr>
        <p:spPr>
          <a:prstGeom prst="rect">
            <a:avLst/>
          </a:prstGeom>
        </p:spPr>
        <p:txBody>
          <a:bodyPr vert="horz" wrap="square" lIns="0" tIns="3175" rIns="0" bIns="0" rtlCol="0">
            <a:spAutoFit/>
          </a:bodyPr>
          <a:lstStyle/>
          <a:p>
            <a:pPr marL="12700">
              <a:lnSpc>
                <a:spcPct val="100000"/>
              </a:lnSpc>
              <a:spcBef>
                <a:spcPts val="25"/>
              </a:spcBef>
            </a:pPr>
            <a:r>
              <a:rPr spc="5" dirty="0"/>
              <a:t>With </a:t>
            </a:r>
            <a:r>
              <a:rPr dirty="0"/>
              <a:t>You All The</a:t>
            </a:r>
            <a:r>
              <a:rPr spc="-110" dirty="0"/>
              <a:t> </a:t>
            </a:r>
            <a:r>
              <a:rPr spc="5" dirty="0"/>
              <a:t>Way</a:t>
            </a:r>
          </a:p>
        </p:txBody>
      </p:sp>
      <p:sp>
        <p:nvSpPr>
          <p:cNvPr id="28" name="object 28"/>
          <p:cNvSpPr txBox="1">
            <a:spLocks noGrp="1"/>
          </p:cNvSpPr>
          <p:nvPr>
            <p:ph type="sldNum" sz="quarter" idx="7"/>
          </p:nvPr>
        </p:nvSpPr>
        <p:spPr>
          <a:prstGeom prst="rect">
            <a:avLst/>
          </a:prstGeom>
        </p:spPr>
        <p:txBody>
          <a:bodyPr vert="horz" wrap="square" lIns="0" tIns="18415" rIns="0" bIns="0" rtlCol="0">
            <a:spAutoFit/>
          </a:bodyPr>
          <a:lstStyle/>
          <a:p>
            <a:pPr marL="25400">
              <a:lnSpc>
                <a:spcPct val="100000"/>
              </a:lnSpc>
              <a:spcBef>
                <a:spcPts val="145"/>
              </a:spcBef>
            </a:pPr>
            <a:fld id="{81D60167-4931-47E6-BA6A-407CBD079E47}" type="slidenum">
              <a:rPr dirty="0"/>
              <a:t>5</a:t>
            </a:fld>
            <a:endParaRPr dirty="0"/>
          </a:p>
        </p:txBody>
      </p:sp>
      <p:sp>
        <p:nvSpPr>
          <p:cNvPr id="29" name="TextBox 28"/>
          <p:cNvSpPr txBox="1"/>
          <p:nvPr/>
        </p:nvSpPr>
        <p:spPr>
          <a:xfrm>
            <a:off x="412179" y="285750"/>
            <a:ext cx="4194681" cy="400110"/>
          </a:xfrm>
          <a:prstGeom prst="rect">
            <a:avLst/>
          </a:prstGeom>
          <a:noFill/>
        </p:spPr>
        <p:txBody>
          <a:bodyPr wrap="square" rtlCol="0">
            <a:spAutoFit/>
          </a:bodyPr>
          <a:lstStyle/>
          <a:p>
            <a:r>
              <a:rPr lang="zh-CN" altLang="en-US" sz="2000" b="1" dirty="0" smtClean="0">
                <a:solidFill>
                  <a:schemeClr val="accent1"/>
                </a:solidFill>
                <a:ea typeface="思源黑体 Regular"/>
                <a:cs typeface="Arial" pitchFamily="34" charset="0"/>
                <a:sym typeface="Arial"/>
              </a:rPr>
              <a:t>博鳌和睦家国际肿瘤中</a:t>
            </a:r>
            <a:r>
              <a:rPr lang="zh-CN" altLang="en-US" sz="2000" b="1" dirty="0">
                <a:solidFill>
                  <a:schemeClr val="accent1"/>
                </a:solidFill>
                <a:ea typeface="思源黑体 Regular"/>
                <a:cs typeface="Arial" pitchFamily="34" charset="0"/>
                <a:sym typeface="Arial"/>
              </a:rPr>
              <a:t>心</a:t>
            </a:r>
            <a:endParaRPr lang="en-US" sz="2000" b="1" dirty="0">
              <a:solidFill>
                <a:schemeClr val="accent1"/>
              </a:solidFill>
              <a:ea typeface="思源黑体 Regular"/>
              <a:cs typeface="Arial" pitchFamily="34" charset="0"/>
              <a:sym typeface="Arial"/>
            </a:endParaRPr>
          </a:p>
        </p:txBody>
      </p:sp>
      <p:sp>
        <p:nvSpPr>
          <p:cNvPr id="30" name="Oval 29"/>
          <p:cNvSpPr/>
          <p:nvPr/>
        </p:nvSpPr>
        <p:spPr>
          <a:xfrm>
            <a:off x="533400" y="2038350"/>
            <a:ext cx="1066800" cy="11430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n>
                  <a:solidFill>
                    <a:schemeClr val="bg1"/>
                  </a:solidFill>
                </a:ln>
                <a:solidFill>
                  <a:schemeClr val="bg1"/>
                </a:solidFill>
              </a:rPr>
              <a:t>服务特色</a:t>
            </a:r>
            <a:endParaRPr lang="en-US" dirty="0">
              <a:ln>
                <a:solidFill>
                  <a:schemeClr val="bg1"/>
                </a:solidFill>
              </a:ln>
              <a:solidFill>
                <a:schemeClr val="bg1"/>
              </a:solidFill>
            </a:endParaRPr>
          </a:p>
        </p:txBody>
      </p:sp>
      <p:grpSp>
        <p:nvGrpSpPr>
          <p:cNvPr id="31" name="Group 30"/>
          <p:cNvGrpSpPr/>
          <p:nvPr/>
        </p:nvGrpSpPr>
        <p:grpSpPr>
          <a:xfrm>
            <a:off x="1600200" y="1047750"/>
            <a:ext cx="1205344" cy="3700630"/>
            <a:chOff x="1828800" y="1047750"/>
            <a:chExt cx="1205344" cy="370063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6639" y="2451054"/>
              <a:ext cx="487505" cy="485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133600" y="1047750"/>
              <a:ext cx="4572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19350" y="1692123"/>
              <a:ext cx="476250" cy="4224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object 3"/>
            <p:cNvSpPr/>
            <p:nvPr/>
          </p:nvSpPr>
          <p:spPr>
            <a:xfrm>
              <a:off x="1828800" y="1123950"/>
              <a:ext cx="680720" cy="3624430"/>
            </a:xfrm>
            <a:custGeom>
              <a:avLst/>
              <a:gdLst/>
              <a:ahLst/>
              <a:cxnLst/>
              <a:rect l="l" t="t" r="r" b="b"/>
              <a:pathLst>
                <a:path w="680719" h="3961765">
                  <a:moveTo>
                    <a:pt x="15163" y="0"/>
                  </a:moveTo>
                  <a:lnTo>
                    <a:pt x="44403" y="37898"/>
                  </a:lnTo>
                  <a:lnTo>
                    <a:pt x="72985" y="76210"/>
                  </a:lnTo>
                  <a:lnTo>
                    <a:pt x="100911" y="114924"/>
                  </a:lnTo>
                  <a:lnTo>
                    <a:pt x="128179" y="154033"/>
                  </a:lnTo>
                  <a:lnTo>
                    <a:pt x="154791" y="193526"/>
                  </a:lnTo>
                  <a:lnTo>
                    <a:pt x="180745" y="233394"/>
                  </a:lnTo>
                  <a:lnTo>
                    <a:pt x="206042" y="273628"/>
                  </a:lnTo>
                  <a:lnTo>
                    <a:pt x="230682" y="314219"/>
                  </a:lnTo>
                  <a:lnTo>
                    <a:pt x="254665" y="355156"/>
                  </a:lnTo>
                  <a:lnTo>
                    <a:pt x="277991" y="396431"/>
                  </a:lnTo>
                  <a:lnTo>
                    <a:pt x="300660" y="438034"/>
                  </a:lnTo>
                  <a:lnTo>
                    <a:pt x="322672" y="479956"/>
                  </a:lnTo>
                  <a:lnTo>
                    <a:pt x="344027" y="522188"/>
                  </a:lnTo>
                  <a:lnTo>
                    <a:pt x="364724" y="564719"/>
                  </a:lnTo>
                  <a:lnTo>
                    <a:pt x="384765" y="607541"/>
                  </a:lnTo>
                  <a:lnTo>
                    <a:pt x="404149" y="650645"/>
                  </a:lnTo>
                  <a:lnTo>
                    <a:pt x="422875" y="694021"/>
                  </a:lnTo>
                  <a:lnTo>
                    <a:pt x="440945" y="737659"/>
                  </a:lnTo>
                  <a:lnTo>
                    <a:pt x="458357" y="781550"/>
                  </a:lnTo>
                  <a:lnTo>
                    <a:pt x="475112" y="825685"/>
                  </a:lnTo>
                  <a:lnTo>
                    <a:pt x="491210" y="870055"/>
                  </a:lnTo>
                  <a:lnTo>
                    <a:pt x="506651" y="914650"/>
                  </a:lnTo>
                  <a:lnTo>
                    <a:pt x="521436" y="959460"/>
                  </a:lnTo>
                  <a:lnTo>
                    <a:pt x="535563" y="1004477"/>
                  </a:lnTo>
                  <a:lnTo>
                    <a:pt x="549032" y="1049691"/>
                  </a:lnTo>
                  <a:lnTo>
                    <a:pt x="561845" y="1095092"/>
                  </a:lnTo>
                  <a:lnTo>
                    <a:pt x="574001" y="1140671"/>
                  </a:lnTo>
                  <a:lnTo>
                    <a:pt x="585500" y="1186420"/>
                  </a:lnTo>
                  <a:lnTo>
                    <a:pt x="596342" y="1232327"/>
                  </a:lnTo>
                  <a:lnTo>
                    <a:pt x="606526" y="1278385"/>
                  </a:lnTo>
                  <a:lnTo>
                    <a:pt x="616054" y="1324583"/>
                  </a:lnTo>
                  <a:lnTo>
                    <a:pt x="624924" y="1370913"/>
                  </a:lnTo>
                  <a:lnTo>
                    <a:pt x="633137" y="1417364"/>
                  </a:lnTo>
                  <a:lnTo>
                    <a:pt x="640694" y="1463928"/>
                  </a:lnTo>
                  <a:lnTo>
                    <a:pt x="647593" y="1510595"/>
                  </a:lnTo>
                  <a:lnTo>
                    <a:pt x="653835" y="1557356"/>
                  </a:lnTo>
                  <a:lnTo>
                    <a:pt x="659420" y="1604202"/>
                  </a:lnTo>
                  <a:lnTo>
                    <a:pt x="664348" y="1651122"/>
                  </a:lnTo>
                  <a:lnTo>
                    <a:pt x="668619" y="1698108"/>
                  </a:lnTo>
                  <a:lnTo>
                    <a:pt x="672233" y="1745150"/>
                  </a:lnTo>
                  <a:lnTo>
                    <a:pt x="675190" y="1792239"/>
                  </a:lnTo>
                  <a:lnTo>
                    <a:pt x="677490" y="1839366"/>
                  </a:lnTo>
                  <a:lnTo>
                    <a:pt x="679132" y="1886521"/>
                  </a:lnTo>
                  <a:lnTo>
                    <a:pt x="680118" y="1933694"/>
                  </a:lnTo>
                  <a:lnTo>
                    <a:pt x="680446" y="1980877"/>
                  </a:lnTo>
                  <a:lnTo>
                    <a:pt x="680118" y="2028060"/>
                  </a:lnTo>
                  <a:lnTo>
                    <a:pt x="679132" y="2075234"/>
                  </a:lnTo>
                  <a:lnTo>
                    <a:pt x="677490" y="2122388"/>
                  </a:lnTo>
                  <a:lnTo>
                    <a:pt x="675190" y="2169515"/>
                  </a:lnTo>
                  <a:lnTo>
                    <a:pt x="672233" y="2216604"/>
                  </a:lnTo>
                  <a:lnTo>
                    <a:pt x="668619" y="2263646"/>
                  </a:lnTo>
                  <a:lnTo>
                    <a:pt x="664348" y="2310632"/>
                  </a:lnTo>
                  <a:lnTo>
                    <a:pt x="659420" y="2357552"/>
                  </a:lnTo>
                  <a:lnTo>
                    <a:pt x="653835" y="2404397"/>
                  </a:lnTo>
                  <a:lnTo>
                    <a:pt x="647593" y="2451158"/>
                  </a:lnTo>
                  <a:lnTo>
                    <a:pt x="640694" y="2497825"/>
                  </a:lnTo>
                  <a:lnTo>
                    <a:pt x="633137" y="2544388"/>
                  </a:lnTo>
                  <a:lnTo>
                    <a:pt x="624924" y="2590839"/>
                  </a:lnTo>
                  <a:lnTo>
                    <a:pt x="616054" y="2637169"/>
                  </a:lnTo>
                  <a:lnTo>
                    <a:pt x="606526" y="2683367"/>
                  </a:lnTo>
                  <a:lnTo>
                    <a:pt x="596342" y="2729424"/>
                  </a:lnTo>
                  <a:lnTo>
                    <a:pt x="585500" y="2775331"/>
                  </a:lnTo>
                  <a:lnTo>
                    <a:pt x="574001" y="2821079"/>
                  </a:lnTo>
                  <a:lnTo>
                    <a:pt x="561845" y="2866657"/>
                  </a:lnTo>
                  <a:lnTo>
                    <a:pt x="549032" y="2912058"/>
                  </a:lnTo>
                  <a:lnTo>
                    <a:pt x="535563" y="2957271"/>
                  </a:lnTo>
                  <a:lnTo>
                    <a:pt x="521436" y="3002287"/>
                  </a:lnTo>
                  <a:lnTo>
                    <a:pt x="506651" y="3047097"/>
                  </a:lnTo>
                  <a:lnTo>
                    <a:pt x="491210" y="3091691"/>
                  </a:lnTo>
                  <a:lnTo>
                    <a:pt x="475112" y="3136060"/>
                  </a:lnTo>
                  <a:lnTo>
                    <a:pt x="458357" y="3180195"/>
                  </a:lnTo>
                  <a:lnTo>
                    <a:pt x="440945" y="3224085"/>
                  </a:lnTo>
                  <a:lnTo>
                    <a:pt x="422875" y="3267723"/>
                  </a:lnTo>
                  <a:lnTo>
                    <a:pt x="404149" y="3311098"/>
                  </a:lnTo>
                  <a:lnTo>
                    <a:pt x="384765" y="3354200"/>
                  </a:lnTo>
                  <a:lnTo>
                    <a:pt x="364724" y="3397022"/>
                  </a:lnTo>
                  <a:lnTo>
                    <a:pt x="344027" y="3439552"/>
                  </a:lnTo>
                  <a:lnTo>
                    <a:pt x="322672" y="3481783"/>
                  </a:lnTo>
                  <a:lnTo>
                    <a:pt x="300660" y="3523704"/>
                  </a:lnTo>
                  <a:lnTo>
                    <a:pt x="277991" y="3565306"/>
                  </a:lnTo>
                  <a:lnTo>
                    <a:pt x="254665" y="3606580"/>
                  </a:lnTo>
                  <a:lnTo>
                    <a:pt x="230682" y="3647516"/>
                  </a:lnTo>
                  <a:lnTo>
                    <a:pt x="206042" y="3688106"/>
                  </a:lnTo>
                  <a:lnTo>
                    <a:pt x="180745" y="3728339"/>
                  </a:lnTo>
                  <a:lnTo>
                    <a:pt x="154791" y="3768206"/>
                  </a:lnTo>
                  <a:lnTo>
                    <a:pt x="128179" y="3807698"/>
                  </a:lnTo>
                  <a:lnTo>
                    <a:pt x="100911" y="3846805"/>
                  </a:lnTo>
                  <a:lnTo>
                    <a:pt x="72985" y="3885519"/>
                  </a:lnTo>
                  <a:lnTo>
                    <a:pt x="44403" y="3923829"/>
                  </a:lnTo>
                  <a:lnTo>
                    <a:pt x="15163" y="3961726"/>
                  </a:lnTo>
                  <a:lnTo>
                    <a:pt x="0" y="3946563"/>
                  </a:lnTo>
                  <a:lnTo>
                    <a:pt x="29290" y="3908519"/>
                  </a:lnTo>
                  <a:lnTo>
                    <a:pt x="57916" y="3870057"/>
                  </a:lnTo>
                  <a:lnTo>
                    <a:pt x="85875" y="3831187"/>
                  </a:lnTo>
                  <a:lnTo>
                    <a:pt x="113169" y="3791918"/>
                  </a:lnTo>
                  <a:lnTo>
                    <a:pt x="139797" y="3752260"/>
                  </a:lnTo>
                  <a:lnTo>
                    <a:pt x="165760" y="3712223"/>
                  </a:lnTo>
                  <a:lnTo>
                    <a:pt x="191056" y="3671815"/>
                  </a:lnTo>
                  <a:lnTo>
                    <a:pt x="215688" y="3631047"/>
                  </a:lnTo>
                  <a:lnTo>
                    <a:pt x="239653" y="3589929"/>
                  </a:lnTo>
                  <a:lnTo>
                    <a:pt x="262953" y="3548469"/>
                  </a:lnTo>
                  <a:lnTo>
                    <a:pt x="285586" y="3506678"/>
                  </a:lnTo>
                  <a:lnTo>
                    <a:pt x="307555" y="3464565"/>
                  </a:lnTo>
                  <a:lnTo>
                    <a:pt x="328857" y="3422140"/>
                  </a:lnTo>
                  <a:lnTo>
                    <a:pt x="349494" y="3379412"/>
                  </a:lnTo>
                  <a:lnTo>
                    <a:pt x="369465" y="3336391"/>
                  </a:lnTo>
                  <a:lnTo>
                    <a:pt x="388771" y="3293087"/>
                  </a:lnTo>
                  <a:lnTo>
                    <a:pt x="407410" y="3249508"/>
                  </a:lnTo>
                  <a:lnTo>
                    <a:pt x="425384" y="3205666"/>
                  </a:lnTo>
                  <a:lnTo>
                    <a:pt x="442693" y="3161569"/>
                  </a:lnTo>
                  <a:lnTo>
                    <a:pt x="459335" y="3117227"/>
                  </a:lnTo>
                  <a:lnTo>
                    <a:pt x="475312" y="3072649"/>
                  </a:lnTo>
                  <a:lnTo>
                    <a:pt x="490623" y="3027846"/>
                  </a:lnTo>
                  <a:lnTo>
                    <a:pt x="505269" y="2982826"/>
                  </a:lnTo>
                  <a:lnTo>
                    <a:pt x="519248" y="2937600"/>
                  </a:lnTo>
                  <a:lnTo>
                    <a:pt x="532563" y="2892177"/>
                  </a:lnTo>
                  <a:lnTo>
                    <a:pt x="545211" y="2846567"/>
                  </a:lnTo>
                  <a:lnTo>
                    <a:pt x="557194" y="2800779"/>
                  </a:lnTo>
                  <a:lnTo>
                    <a:pt x="568511" y="2754822"/>
                  </a:lnTo>
                  <a:lnTo>
                    <a:pt x="579162" y="2708708"/>
                  </a:lnTo>
                  <a:lnTo>
                    <a:pt x="589147" y="2662444"/>
                  </a:lnTo>
                  <a:lnTo>
                    <a:pt x="598467" y="2616041"/>
                  </a:lnTo>
                  <a:lnTo>
                    <a:pt x="607121" y="2569508"/>
                  </a:lnTo>
                  <a:lnTo>
                    <a:pt x="615110" y="2522855"/>
                  </a:lnTo>
                  <a:lnTo>
                    <a:pt x="622433" y="2476092"/>
                  </a:lnTo>
                  <a:lnTo>
                    <a:pt x="629090" y="2429228"/>
                  </a:lnTo>
                  <a:lnTo>
                    <a:pt x="635081" y="2382272"/>
                  </a:lnTo>
                  <a:lnTo>
                    <a:pt x="640407" y="2335235"/>
                  </a:lnTo>
                  <a:lnTo>
                    <a:pt x="645067" y="2288126"/>
                  </a:lnTo>
                  <a:lnTo>
                    <a:pt x="649061" y="2240954"/>
                  </a:lnTo>
                  <a:lnTo>
                    <a:pt x="652389" y="2193730"/>
                  </a:lnTo>
                  <a:lnTo>
                    <a:pt x="655052" y="2146462"/>
                  </a:lnTo>
                  <a:lnTo>
                    <a:pt x="657049" y="2099161"/>
                  </a:lnTo>
                  <a:lnTo>
                    <a:pt x="658381" y="2051835"/>
                  </a:lnTo>
                  <a:lnTo>
                    <a:pt x="659046" y="2004496"/>
                  </a:lnTo>
                  <a:lnTo>
                    <a:pt x="659046" y="1957151"/>
                  </a:lnTo>
                  <a:lnTo>
                    <a:pt x="658381" y="1909811"/>
                  </a:lnTo>
                  <a:lnTo>
                    <a:pt x="657049" y="1862486"/>
                  </a:lnTo>
                  <a:lnTo>
                    <a:pt x="655052" y="1815185"/>
                  </a:lnTo>
                  <a:lnTo>
                    <a:pt x="652389" y="1767917"/>
                  </a:lnTo>
                  <a:lnTo>
                    <a:pt x="649061" y="1720693"/>
                  </a:lnTo>
                  <a:lnTo>
                    <a:pt x="645067" y="1673521"/>
                  </a:lnTo>
                  <a:lnTo>
                    <a:pt x="640407" y="1626412"/>
                  </a:lnTo>
                  <a:lnTo>
                    <a:pt x="635081" y="1579375"/>
                  </a:lnTo>
                  <a:lnTo>
                    <a:pt x="629090" y="1532420"/>
                  </a:lnTo>
                  <a:lnTo>
                    <a:pt x="622433" y="1485556"/>
                  </a:lnTo>
                  <a:lnTo>
                    <a:pt x="615110" y="1438793"/>
                  </a:lnTo>
                  <a:lnTo>
                    <a:pt x="607121" y="1392141"/>
                  </a:lnTo>
                  <a:lnTo>
                    <a:pt x="598467" y="1345608"/>
                  </a:lnTo>
                  <a:lnTo>
                    <a:pt x="589147" y="1299206"/>
                  </a:lnTo>
                  <a:lnTo>
                    <a:pt x="579162" y="1252942"/>
                  </a:lnTo>
                  <a:lnTo>
                    <a:pt x="568511" y="1206828"/>
                  </a:lnTo>
                  <a:lnTo>
                    <a:pt x="557194" y="1160872"/>
                  </a:lnTo>
                  <a:lnTo>
                    <a:pt x="545211" y="1115085"/>
                  </a:lnTo>
                  <a:lnTo>
                    <a:pt x="532563" y="1069475"/>
                  </a:lnTo>
                  <a:lnTo>
                    <a:pt x="519248" y="1024052"/>
                  </a:lnTo>
                  <a:lnTo>
                    <a:pt x="505269" y="978827"/>
                  </a:lnTo>
                  <a:lnTo>
                    <a:pt x="490623" y="933808"/>
                  </a:lnTo>
                  <a:lnTo>
                    <a:pt x="475312" y="889005"/>
                  </a:lnTo>
                  <a:lnTo>
                    <a:pt x="459335" y="844429"/>
                  </a:lnTo>
                  <a:lnTo>
                    <a:pt x="442693" y="800087"/>
                  </a:lnTo>
                  <a:lnTo>
                    <a:pt x="425384" y="755991"/>
                  </a:lnTo>
                  <a:lnTo>
                    <a:pt x="407410" y="712149"/>
                  </a:lnTo>
                  <a:lnTo>
                    <a:pt x="388771" y="668572"/>
                  </a:lnTo>
                  <a:lnTo>
                    <a:pt x="369465" y="625268"/>
                  </a:lnTo>
                  <a:lnTo>
                    <a:pt x="349494" y="582248"/>
                  </a:lnTo>
                  <a:lnTo>
                    <a:pt x="328857" y="539521"/>
                  </a:lnTo>
                  <a:lnTo>
                    <a:pt x="307555" y="497097"/>
                  </a:lnTo>
                  <a:lnTo>
                    <a:pt x="285586" y="454985"/>
                  </a:lnTo>
                  <a:lnTo>
                    <a:pt x="262953" y="413195"/>
                  </a:lnTo>
                  <a:lnTo>
                    <a:pt x="239653" y="371736"/>
                  </a:lnTo>
                  <a:lnTo>
                    <a:pt x="215688" y="330618"/>
                  </a:lnTo>
                  <a:lnTo>
                    <a:pt x="191056" y="289852"/>
                  </a:lnTo>
                  <a:lnTo>
                    <a:pt x="165760" y="249445"/>
                  </a:lnTo>
                  <a:lnTo>
                    <a:pt x="139797" y="209409"/>
                  </a:lnTo>
                  <a:lnTo>
                    <a:pt x="113169" y="169752"/>
                  </a:lnTo>
                  <a:lnTo>
                    <a:pt x="85875" y="130484"/>
                  </a:lnTo>
                  <a:lnTo>
                    <a:pt x="57916" y="91616"/>
                  </a:lnTo>
                  <a:lnTo>
                    <a:pt x="29290" y="53155"/>
                  </a:lnTo>
                  <a:lnTo>
                    <a:pt x="0" y="15112"/>
                  </a:lnTo>
                  <a:lnTo>
                    <a:pt x="15163" y="0"/>
                  </a:lnTo>
                  <a:close/>
                </a:path>
              </a:pathLst>
            </a:custGeom>
            <a:ln w="25399">
              <a:solidFill>
                <a:srgbClr val="5486C7"/>
              </a:solidFill>
            </a:ln>
          </p:spPr>
          <p:txBody>
            <a:bodyPr wrap="square" lIns="0" tIns="0" rIns="0" bIns="0" rtlCol="0"/>
            <a:lstStyle/>
            <a:p>
              <a:endParaRPr/>
            </a:p>
          </p:txBody>
        </p:sp>
        <p:pic>
          <p:nvPicPr>
            <p:cNvPr id="1029" name="Picture 5"/>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509519" y="3347716"/>
              <a:ext cx="403881" cy="374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86000" y="4095750"/>
              <a:ext cx="429245" cy="467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9" name="TextBox 38"/>
          <p:cNvSpPr txBox="1"/>
          <p:nvPr/>
        </p:nvSpPr>
        <p:spPr>
          <a:xfrm>
            <a:off x="2493250" y="991255"/>
            <a:ext cx="6117350" cy="523220"/>
          </a:xfrm>
          <a:prstGeom prst="rect">
            <a:avLst/>
          </a:prstGeom>
          <a:noFill/>
        </p:spPr>
        <p:txBody>
          <a:bodyPr wrap="square" rtlCol="0">
            <a:spAutoFit/>
          </a:bodyPr>
          <a:lstStyle/>
          <a:p>
            <a:r>
              <a:rPr lang="zh-CN" altLang="en-US" sz="1400" dirty="0" smtClean="0">
                <a:ea typeface="思源黑体 Regular"/>
                <a:cs typeface="Arial" pitchFamily="34" charset="0"/>
                <a:sym typeface="Arial"/>
              </a:rPr>
              <a:t>依托博鳌超级医院特许医疗平台，可提供国际同步的抗癌新药治疗服务，拥有新药审批绿色通道。</a:t>
            </a:r>
            <a:endParaRPr lang="en-US" sz="1400" dirty="0">
              <a:ea typeface="思源黑体 Regular"/>
              <a:cs typeface="Arial" pitchFamily="34" charset="0"/>
              <a:sym typeface="Arial"/>
            </a:endParaRPr>
          </a:p>
        </p:txBody>
      </p:sp>
      <p:sp>
        <p:nvSpPr>
          <p:cNvPr id="40" name="TextBox 39"/>
          <p:cNvSpPr txBox="1"/>
          <p:nvPr/>
        </p:nvSpPr>
        <p:spPr>
          <a:xfrm>
            <a:off x="2971801" y="1667530"/>
            <a:ext cx="5638799" cy="523220"/>
          </a:xfrm>
          <a:prstGeom prst="rect">
            <a:avLst/>
          </a:prstGeom>
          <a:noFill/>
        </p:spPr>
        <p:txBody>
          <a:bodyPr wrap="square" rtlCol="0">
            <a:spAutoFit/>
          </a:bodyPr>
          <a:lstStyle/>
          <a:p>
            <a:r>
              <a:rPr lang="zh-CN" altLang="en-US" sz="1400" dirty="0" smtClean="0">
                <a:ea typeface="思源黑体 Regular"/>
                <a:cs typeface="Arial" pitchFamily="34" charset="0"/>
                <a:sym typeface="Arial"/>
              </a:rPr>
              <a:t>遵循美国国际癌症综合治疗联盟（</a:t>
            </a:r>
            <a:r>
              <a:rPr lang="en-US" altLang="zh-CN" sz="1400" dirty="0" smtClean="0">
                <a:ea typeface="思源黑体 Regular"/>
                <a:cs typeface="Arial" pitchFamily="34" charset="0"/>
                <a:sym typeface="Arial"/>
              </a:rPr>
              <a:t>NCCN</a:t>
            </a:r>
            <a:r>
              <a:rPr lang="zh-CN" altLang="en-US" sz="1400" dirty="0" smtClean="0">
                <a:ea typeface="思源黑体 Regular"/>
                <a:cs typeface="Arial" pitchFamily="34" charset="0"/>
                <a:sym typeface="Arial"/>
              </a:rPr>
              <a:t>）的诊疗规范，量身定制个性化治疗方案。</a:t>
            </a:r>
            <a:endParaRPr lang="en-US" sz="1400" dirty="0">
              <a:ea typeface="思源黑体 Regular"/>
              <a:cs typeface="Arial" pitchFamily="34" charset="0"/>
              <a:sym typeface="Arial"/>
            </a:endParaRPr>
          </a:p>
        </p:txBody>
      </p:sp>
      <p:sp>
        <p:nvSpPr>
          <p:cNvPr id="41" name="TextBox 40"/>
          <p:cNvSpPr txBox="1"/>
          <p:nvPr/>
        </p:nvSpPr>
        <p:spPr>
          <a:xfrm>
            <a:off x="2971800" y="2568773"/>
            <a:ext cx="5791200" cy="307777"/>
          </a:xfrm>
          <a:prstGeom prst="rect">
            <a:avLst/>
          </a:prstGeom>
          <a:noFill/>
        </p:spPr>
        <p:txBody>
          <a:bodyPr wrap="square" rtlCol="0">
            <a:spAutoFit/>
          </a:bodyPr>
          <a:lstStyle/>
          <a:p>
            <a:r>
              <a:rPr lang="zh-CN" altLang="en-US" sz="1400" dirty="0" smtClean="0">
                <a:ea typeface="思源黑体 Regular"/>
                <a:cs typeface="Arial" pitchFamily="34" charset="0"/>
                <a:sym typeface="Arial"/>
              </a:rPr>
              <a:t>可联合国内外一流肿瘤专家，提供多学科服务，参与治疗方案的制定。</a:t>
            </a:r>
            <a:endParaRPr lang="en-US" sz="1400" dirty="0">
              <a:ea typeface="思源黑体 Regular"/>
              <a:cs typeface="Arial" pitchFamily="34" charset="0"/>
              <a:sym typeface="Arial"/>
            </a:endParaRPr>
          </a:p>
        </p:txBody>
      </p:sp>
      <p:sp>
        <p:nvSpPr>
          <p:cNvPr id="42" name="TextBox 41"/>
          <p:cNvSpPr txBox="1"/>
          <p:nvPr/>
        </p:nvSpPr>
        <p:spPr>
          <a:xfrm>
            <a:off x="2971801" y="3406973"/>
            <a:ext cx="5791200" cy="307777"/>
          </a:xfrm>
          <a:prstGeom prst="rect">
            <a:avLst/>
          </a:prstGeom>
          <a:noFill/>
        </p:spPr>
        <p:txBody>
          <a:bodyPr wrap="square" rtlCol="0">
            <a:spAutoFit/>
          </a:bodyPr>
          <a:lstStyle/>
          <a:p>
            <a:r>
              <a:rPr lang="zh-CN" altLang="en-US" sz="1400" dirty="0" smtClean="0">
                <a:ea typeface="思源黑体 Regular"/>
                <a:cs typeface="Arial" pitchFamily="34" charset="0"/>
                <a:sym typeface="Arial"/>
              </a:rPr>
              <a:t>医疗顾问将全程协助患者就诊，提高就诊效率，保证患者体验。</a:t>
            </a:r>
            <a:endParaRPr lang="en-US" sz="1400" dirty="0">
              <a:ea typeface="思源黑体 Regular"/>
              <a:cs typeface="Arial" pitchFamily="34" charset="0"/>
              <a:sym typeface="Arial"/>
            </a:endParaRPr>
          </a:p>
        </p:txBody>
      </p:sp>
      <p:sp>
        <p:nvSpPr>
          <p:cNvPr id="43" name="TextBox 42"/>
          <p:cNvSpPr txBox="1"/>
          <p:nvPr/>
        </p:nvSpPr>
        <p:spPr>
          <a:xfrm>
            <a:off x="2684800" y="4255293"/>
            <a:ext cx="5791200" cy="307777"/>
          </a:xfrm>
          <a:prstGeom prst="rect">
            <a:avLst/>
          </a:prstGeom>
          <a:noFill/>
        </p:spPr>
        <p:txBody>
          <a:bodyPr wrap="square" rtlCol="0">
            <a:spAutoFit/>
          </a:bodyPr>
          <a:lstStyle/>
          <a:p>
            <a:r>
              <a:rPr lang="zh-CN" altLang="en-US" sz="1400" dirty="0" smtClean="0">
                <a:ea typeface="思源黑体 Regular"/>
                <a:cs typeface="Arial" pitchFamily="34" charset="0"/>
                <a:sym typeface="Arial"/>
              </a:rPr>
              <a:t>我们可以为旅游医疗的患者安排</a:t>
            </a:r>
            <a:r>
              <a:rPr lang="zh-CN" altLang="en-US" sz="1400" dirty="0">
                <a:ea typeface="思源黑体 Regular"/>
                <a:cs typeface="Arial" pitchFamily="34" charset="0"/>
                <a:sym typeface="Arial"/>
              </a:rPr>
              <a:t>住宿、预定机票</a:t>
            </a:r>
            <a:r>
              <a:rPr lang="zh-CN" altLang="en-US" sz="1400" dirty="0" smtClean="0">
                <a:ea typeface="思源黑体 Regular"/>
                <a:cs typeface="Arial" pitchFamily="34" charset="0"/>
                <a:sym typeface="Arial"/>
              </a:rPr>
              <a:t>、提供机场接机服务。</a:t>
            </a:r>
            <a:endParaRPr lang="en-US" sz="1400" dirty="0">
              <a:ea typeface="思源黑体 Regular"/>
              <a:cs typeface="Arial" pitchFamily="34" charset="0"/>
              <a:sym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a:spLocks noGrp="1"/>
          </p:cNvSpPr>
          <p:nvPr>
            <p:ph type="ftr" sz="quarter" idx="5"/>
          </p:nvPr>
        </p:nvSpPr>
        <p:spPr>
          <a:prstGeom prst="rect">
            <a:avLst/>
          </a:prstGeom>
        </p:spPr>
        <p:txBody>
          <a:bodyPr vert="horz" wrap="square" lIns="0" tIns="3175" rIns="0" bIns="0" rtlCol="0">
            <a:spAutoFit/>
          </a:bodyPr>
          <a:lstStyle/>
          <a:p>
            <a:pPr marL="12700">
              <a:lnSpc>
                <a:spcPct val="100000"/>
              </a:lnSpc>
              <a:spcBef>
                <a:spcPts val="25"/>
              </a:spcBef>
            </a:pPr>
            <a:r>
              <a:rPr spc="5" dirty="0"/>
              <a:t>With </a:t>
            </a:r>
            <a:r>
              <a:rPr dirty="0"/>
              <a:t>You All The</a:t>
            </a:r>
            <a:r>
              <a:rPr spc="-110" dirty="0"/>
              <a:t> </a:t>
            </a:r>
            <a:r>
              <a:rPr spc="5" dirty="0"/>
              <a:t>Way</a:t>
            </a:r>
          </a:p>
        </p:txBody>
      </p:sp>
      <p:sp>
        <p:nvSpPr>
          <p:cNvPr id="28" name="object 28"/>
          <p:cNvSpPr txBox="1">
            <a:spLocks noGrp="1"/>
          </p:cNvSpPr>
          <p:nvPr>
            <p:ph type="sldNum" sz="quarter" idx="7"/>
          </p:nvPr>
        </p:nvSpPr>
        <p:spPr>
          <a:prstGeom prst="rect">
            <a:avLst/>
          </a:prstGeom>
        </p:spPr>
        <p:txBody>
          <a:bodyPr vert="horz" wrap="square" lIns="0" tIns="18415" rIns="0" bIns="0" rtlCol="0">
            <a:spAutoFit/>
          </a:bodyPr>
          <a:lstStyle/>
          <a:p>
            <a:pPr marL="25400">
              <a:lnSpc>
                <a:spcPct val="100000"/>
              </a:lnSpc>
              <a:spcBef>
                <a:spcPts val="145"/>
              </a:spcBef>
            </a:pPr>
            <a:fld id="{81D60167-4931-47E6-BA6A-407CBD079E47}" type="slidenum">
              <a:rPr dirty="0"/>
              <a:t>6</a:t>
            </a:fld>
            <a:endParaRPr dirty="0"/>
          </a:p>
        </p:txBody>
      </p:sp>
      <p:sp>
        <p:nvSpPr>
          <p:cNvPr id="29" name="TextBox 28"/>
          <p:cNvSpPr txBox="1"/>
          <p:nvPr/>
        </p:nvSpPr>
        <p:spPr>
          <a:xfrm>
            <a:off x="412179" y="285750"/>
            <a:ext cx="4194681" cy="400110"/>
          </a:xfrm>
          <a:prstGeom prst="rect">
            <a:avLst/>
          </a:prstGeom>
          <a:noFill/>
        </p:spPr>
        <p:txBody>
          <a:bodyPr wrap="square" rtlCol="0">
            <a:spAutoFit/>
          </a:bodyPr>
          <a:lstStyle/>
          <a:p>
            <a:r>
              <a:rPr lang="zh-CN" altLang="en-US" sz="2000" b="1" dirty="0" smtClean="0">
                <a:solidFill>
                  <a:schemeClr val="accent1"/>
                </a:solidFill>
                <a:ea typeface="思源黑体 Regular"/>
                <a:cs typeface="Arial" pitchFamily="34" charset="0"/>
                <a:sym typeface="Arial"/>
              </a:rPr>
              <a:t>博鳌和睦家国</a:t>
            </a:r>
            <a:r>
              <a:rPr lang="zh-CN" altLang="en-US" sz="2000" b="1" dirty="0">
                <a:solidFill>
                  <a:schemeClr val="accent1"/>
                </a:solidFill>
                <a:ea typeface="思源黑体 Regular"/>
                <a:cs typeface="Arial" pitchFamily="34" charset="0"/>
                <a:sym typeface="Arial"/>
              </a:rPr>
              <a:t>际疫苗中心</a:t>
            </a:r>
            <a:endParaRPr lang="en-US" sz="2000" b="1" dirty="0">
              <a:solidFill>
                <a:schemeClr val="accent1"/>
              </a:solidFill>
              <a:ea typeface="思源黑体 Regular"/>
              <a:cs typeface="Arial" pitchFamily="34" charset="0"/>
              <a:sym typeface="Arial"/>
            </a:endParaRPr>
          </a:p>
        </p:txBody>
      </p:sp>
      <p:sp>
        <p:nvSpPr>
          <p:cNvPr id="39" name="TextBox 38"/>
          <p:cNvSpPr txBox="1"/>
          <p:nvPr/>
        </p:nvSpPr>
        <p:spPr>
          <a:xfrm>
            <a:off x="412179" y="829330"/>
            <a:ext cx="7436421" cy="307777"/>
          </a:xfrm>
          <a:prstGeom prst="rect">
            <a:avLst/>
          </a:prstGeom>
          <a:noFill/>
        </p:spPr>
        <p:txBody>
          <a:bodyPr wrap="square" rtlCol="0">
            <a:spAutoFit/>
          </a:bodyPr>
          <a:lstStyle/>
          <a:p>
            <a:r>
              <a:rPr lang="zh-CN" altLang="en-US" sz="1400" dirty="0"/>
              <a:t>和睦家国际疫苗中心为和睦家医疗设立的二类疫苗机构</a:t>
            </a:r>
            <a:r>
              <a:rPr lang="zh-CN" altLang="en-US" sz="1400" dirty="0" smtClean="0">
                <a:ea typeface="思源黑体 Regular"/>
                <a:cs typeface="Arial" pitchFamily="34" charset="0"/>
                <a:sym typeface="Arial"/>
              </a:rPr>
              <a:t>，可</a:t>
            </a:r>
            <a:r>
              <a:rPr lang="zh-CN" altLang="en-US" sz="1400" dirty="0">
                <a:ea typeface="思源黑体 Regular"/>
                <a:cs typeface="Arial" pitchFamily="34" charset="0"/>
                <a:sym typeface="Arial"/>
              </a:rPr>
              <a:t>以开展所有二类疫苗的接种业务</a:t>
            </a:r>
            <a:r>
              <a:rPr lang="zh-CN" altLang="en-US" sz="1400" dirty="0" smtClean="0">
                <a:ea typeface="思源黑体 Regular"/>
                <a:cs typeface="Arial" pitchFamily="34" charset="0"/>
                <a:sym typeface="Arial"/>
              </a:rPr>
              <a:t>。</a:t>
            </a:r>
            <a:endParaRPr lang="en-US" sz="1400" dirty="0">
              <a:ea typeface="思源黑体 Regular"/>
              <a:cs typeface="Arial" pitchFamily="34" charset="0"/>
              <a:sym typeface="Arial"/>
            </a:endParaRPr>
          </a:p>
        </p:txBody>
      </p:sp>
      <p:sp>
        <p:nvSpPr>
          <p:cNvPr id="2" name="TextBox 1"/>
          <p:cNvSpPr txBox="1"/>
          <p:nvPr/>
        </p:nvSpPr>
        <p:spPr>
          <a:xfrm>
            <a:off x="988441" y="1520607"/>
            <a:ext cx="7622159" cy="3108543"/>
          </a:xfrm>
          <a:prstGeom prst="rect">
            <a:avLst/>
          </a:prstGeom>
          <a:noFill/>
        </p:spPr>
        <p:txBody>
          <a:bodyPr wrap="square" rtlCol="0">
            <a:spAutoFit/>
          </a:bodyPr>
          <a:lstStyle/>
          <a:p>
            <a:r>
              <a:rPr lang="zh-CN" altLang="en-US" sz="1400" b="1" dirty="0" smtClean="0">
                <a:latin typeface="思源黑体 Regular"/>
              </a:rPr>
              <a:t>完善的设备设施</a:t>
            </a:r>
            <a:endParaRPr lang="en-US" altLang="zh-CN" sz="1400" b="1" dirty="0" smtClean="0">
              <a:latin typeface="思源黑体 Regular"/>
            </a:endParaRPr>
          </a:p>
          <a:p>
            <a:endParaRPr lang="en-US" altLang="zh-CN" sz="1400" dirty="0" smtClean="0">
              <a:latin typeface="思源黑体 Regular"/>
            </a:endParaRPr>
          </a:p>
          <a:p>
            <a:pPr marL="285750" indent="-285750">
              <a:buFont typeface="Arial" pitchFamily="34" charset="0"/>
              <a:buChar char="•"/>
            </a:pPr>
            <a:r>
              <a:rPr lang="zh-CN" altLang="en-US" sz="1400" dirty="0" smtClean="0">
                <a:latin typeface="思源黑体 Regular"/>
              </a:rPr>
              <a:t>设置预</a:t>
            </a:r>
            <a:r>
              <a:rPr lang="zh-CN" altLang="en-US" sz="1400" dirty="0">
                <a:latin typeface="思源黑体 Regular"/>
              </a:rPr>
              <a:t>检登记室、疫苗注射室、观察</a:t>
            </a:r>
            <a:r>
              <a:rPr lang="zh-CN" altLang="en-US" sz="1400" dirty="0" smtClean="0">
                <a:latin typeface="思源黑体 Regular"/>
              </a:rPr>
              <a:t>室</a:t>
            </a:r>
            <a:r>
              <a:rPr lang="en-US" altLang="zh-CN" sz="1400" dirty="0" smtClean="0">
                <a:latin typeface="思源黑体 Regular"/>
              </a:rPr>
              <a:t>; </a:t>
            </a:r>
            <a:r>
              <a:rPr lang="zh-CN" altLang="en-US" sz="1400" dirty="0" smtClean="0">
                <a:latin typeface="思源黑体 Regular"/>
              </a:rPr>
              <a:t>备</a:t>
            </a:r>
            <a:r>
              <a:rPr lang="zh-CN" altLang="en-US" sz="1400" dirty="0">
                <a:latin typeface="思源黑体 Regular"/>
              </a:rPr>
              <a:t>有紫外线消毒灯及空气消毒机保证接种环境的清</a:t>
            </a:r>
            <a:r>
              <a:rPr lang="zh-CN" altLang="en-US" sz="1400" dirty="0" smtClean="0">
                <a:latin typeface="思源黑体 Regular"/>
              </a:rPr>
              <a:t>洁。</a:t>
            </a:r>
            <a:endParaRPr lang="en-US" altLang="zh-CN" sz="1400" dirty="0" smtClean="0">
              <a:latin typeface="思源黑体 Regular"/>
            </a:endParaRPr>
          </a:p>
          <a:p>
            <a:pPr marL="285750" indent="-285750">
              <a:buFont typeface="Arial" pitchFamily="34" charset="0"/>
              <a:buChar char="•"/>
            </a:pPr>
            <a:r>
              <a:rPr lang="zh-CN" altLang="en-US" sz="1400" dirty="0">
                <a:latin typeface="思源黑体 Regular"/>
              </a:rPr>
              <a:t>备有抢救设备，包括抢救车、急救药品、氧气瓶、复苏气囊、</a:t>
            </a:r>
            <a:r>
              <a:rPr lang="en-US" altLang="zh-CN" sz="1400" dirty="0">
                <a:latin typeface="思源黑体 Regular"/>
              </a:rPr>
              <a:t>AED</a:t>
            </a:r>
            <a:r>
              <a:rPr lang="zh-CN" altLang="en-US" sz="1400" dirty="0">
                <a:latin typeface="思源黑体 Regular"/>
              </a:rPr>
              <a:t>、气管插管等应对过敏及突发事</a:t>
            </a:r>
            <a:r>
              <a:rPr lang="zh-CN" altLang="en-US" sz="1400" dirty="0" smtClean="0">
                <a:latin typeface="思源黑体 Regular"/>
              </a:rPr>
              <a:t>件。</a:t>
            </a:r>
            <a:endParaRPr lang="en-US" altLang="zh-CN" sz="1400" dirty="0" smtClean="0">
              <a:latin typeface="思源黑体 Regular"/>
            </a:endParaRPr>
          </a:p>
          <a:p>
            <a:pPr marL="285750" indent="-285750">
              <a:buFont typeface="Arial" pitchFamily="34" charset="0"/>
              <a:buChar char="•"/>
            </a:pPr>
            <a:r>
              <a:rPr lang="zh-CN" altLang="en-US" sz="1400" dirty="0" smtClean="0">
                <a:latin typeface="思源黑体 Regular"/>
              </a:rPr>
              <a:t>配</a:t>
            </a:r>
            <a:r>
              <a:rPr lang="zh-CN" altLang="en-US" sz="1400" dirty="0">
                <a:latin typeface="思源黑体 Regular"/>
              </a:rPr>
              <a:t>有完善的质量监控和报警响应机</a:t>
            </a:r>
            <a:r>
              <a:rPr lang="zh-CN" altLang="en-US" sz="1400" dirty="0" smtClean="0">
                <a:latin typeface="思源黑体 Regular"/>
              </a:rPr>
              <a:t>制的疫苗</a:t>
            </a:r>
            <a:r>
              <a:rPr lang="zh-CN" altLang="en-US" sz="1400" dirty="0">
                <a:latin typeface="思源黑体 Regular"/>
              </a:rPr>
              <a:t>储存系统</a:t>
            </a:r>
            <a:r>
              <a:rPr lang="zh-CN" altLang="en-US" sz="1400" dirty="0" smtClean="0">
                <a:latin typeface="思源黑体 Regular"/>
              </a:rPr>
              <a:t>，包</a:t>
            </a:r>
            <a:r>
              <a:rPr lang="zh-CN" altLang="en-US" sz="1400" dirty="0">
                <a:latin typeface="思源黑体 Regular"/>
              </a:rPr>
              <a:t>括</a:t>
            </a:r>
            <a:r>
              <a:rPr lang="en-US" altLang="zh-CN" sz="1400" dirty="0">
                <a:latin typeface="思源黑体 Regular"/>
              </a:rPr>
              <a:t>24</a:t>
            </a:r>
            <a:r>
              <a:rPr lang="zh-CN" altLang="en-US" sz="1400" dirty="0">
                <a:latin typeface="思源黑体 Regular"/>
              </a:rPr>
              <a:t>小时电子冷链监控系统把控储存温度，以及相对应的分级预警机制让医院工作人员能随时响应并及时处理疫苗储存出现的问题。</a:t>
            </a:r>
            <a:endParaRPr lang="en-US" altLang="zh-CN" sz="1400" dirty="0" smtClean="0">
              <a:latin typeface="思源黑体 Regular"/>
            </a:endParaRPr>
          </a:p>
          <a:p>
            <a:endParaRPr lang="en-US" sz="1400" dirty="0">
              <a:latin typeface="思源黑体 Regular"/>
            </a:endParaRPr>
          </a:p>
          <a:p>
            <a:r>
              <a:rPr lang="zh-CN" altLang="en-US" sz="1400" b="1" dirty="0" smtClean="0">
                <a:latin typeface="思源黑体 Regular"/>
              </a:rPr>
              <a:t>严格的工作流程</a:t>
            </a:r>
            <a:endParaRPr lang="en-US" altLang="zh-CN" sz="1400" b="1" dirty="0" smtClean="0">
              <a:latin typeface="思源黑体 Regular"/>
            </a:endParaRPr>
          </a:p>
          <a:p>
            <a:pPr marL="285750" indent="-285750">
              <a:buFont typeface="Arial" pitchFamily="34" charset="0"/>
              <a:buChar char="•"/>
            </a:pPr>
            <a:r>
              <a:rPr lang="zh-CN" altLang="en-US" sz="1400" dirty="0">
                <a:latin typeface="思源黑体 Regular"/>
              </a:rPr>
              <a:t>遵守</a:t>
            </a:r>
            <a:r>
              <a:rPr lang="zh-CN" altLang="en-US" sz="1400" dirty="0" smtClean="0">
                <a:latin typeface="思源黑体 Regular"/>
              </a:rPr>
              <a:t>患</a:t>
            </a:r>
            <a:r>
              <a:rPr lang="zh-CN" altLang="en-US" sz="1400" dirty="0">
                <a:latin typeface="思源黑体 Regular"/>
              </a:rPr>
              <a:t>者预约、患者教育、医生职责、护士职责、接种后观察、不良反应处理、接种后随访等各种细则</a:t>
            </a:r>
            <a:r>
              <a:rPr lang="zh-CN" altLang="en-US" sz="1400" dirty="0" smtClean="0">
                <a:latin typeface="思源黑体 Regular"/>
              </a:rPr>
              <a:t>。</a:t>
            </a:r>
            <a:endParaRPr lang="en-US" altLang="zh-CN" sz="1400" dirty="0" smtClean="0">
              <a:latin typeface="思源黑体 Regular"/>
            </a:endParaRPr>
          </a:p>
          <a:p>
            <a:pPr marL="285750" indent="-285750">
              <a:buFont typeface="Arial" pitchFamily="34" charset="0"/>
              <a:buChar char="•"/>
            </a:pPr>
            <a:r>
              <a:rPr lang="zh-CN" altLang="en-US" sz="1400" dirty="0" smtClean="0">
                <a:latin typeface="思源黑体 Regular"/>
              </a:rPr>
              <a:t>每周对</a:t>
            </a:r>
            <a:r>
              <a:rPr lang="zh-CN" altLang="en-US" sz="1400" dirty="0">
                <a:latin typeface="思源黑体 Regular"/>
              </a:rPr>
              <a:t>库存疫苗按批号进行盘点</a:t>
            </a:r>
            <a:r>
              <a:rPr lang="zh-CN" altLang="en-US" sz="1400" dirty="0" smtClean="0">
                <a:latin typeface="思源黑体 Regular"/>
              </a:rPr>
              <a:t>，严</a:t>
            </a:r>
            <a:r>
              <a:rPr lang="zh-CN" altLang="en-US" sz="1400" dirty="0">
                <a:latin typeface="思源黑体 Regular"/>
              </a:rPr>
              <a:t>格按疾控中心的指导处理过期和破损的疫苗。</a:t>
            </a:r>
            <a:endParaRPr lang="en-US" sz="1400" dirty="0">
              <a:latin typeface="思源黑体 Regular"/>
            </a:endParaRPr>
          </a:p>
        </p:txBody>
      </p:sp>
      <p:pic>
        <p:nvPicPr>
          <p:cNvPr id="2052" name="Picture 4"/>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72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52026" y="1504950"/>
            <a:ext cx="438574" cy="414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521534" y="3566266"/>
            <a:ext cx="499558" cy="487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9910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a:spLocks noGrp="1"/>
          </p:cNvSpPr>
          <p:nvPr>
            <p:ph type="ftr" sz="quarter" idx="5"/>
          </p:nvPr>
        </p:nvSpPr>
        <p:spPr>
          <a:prstGeom prst="rect">
            <a:avLst/>
          </a:prstGeom>
        </p:spPr>
        <p:txBody>
          <a:bodyPr vert="horz" wrap="square" lIns="0" tIns="3175" rIns="0" bIns="0" rtlCol="0">
            <a:spAutoFit/>
          </a:bodyPr>
          <a:lstStyle/>
          <a:p>
            <a:pPr marL="12700">
              <a:lnSpc>
                <a:spcPct val="100000"/>
              </a:lnSpc>
              <a:spcBef>
                <a:spcPts val="25"/>
              </a:spcBef>
            </a:pPr>
            <a:r>
              <a:rPr spc="5" dirty="0"/>
              <a:t>With </a:t>
            </a:r>
            <a:r>
              <a:rPr dirty="0"/>
              <a:t>You All The</a:t>
            </a:r>
            <a:r>
              <a:rPr spc="-110" dirty="0"/>
              <a:t> </a:t>
            </a:r>
            <a:r>
              <a:rPr spc="5" dirty="0"/>
              <a:t>Way</a:t>
            </a:r>
          </a:p>
        </p:txBody>
      </p:sp>
      <p:sp>
        <p:nvSpPr>
          <p:cNvPr id="28" name="object 28"/>
          <p:cNvSpPr txBox="1">
            <a:spLocks noGrp="1"/>
          </p:cNvSpPr>
          <p:nvPr>
            <p:ph type="sldNum" sz="quarter" idx="7"/>
          </p:nvPr>
        </p:nvSpPr>
        <p:spPr>
          <a:prstGeom prst="rect">
            <a:avLst/>
          </a:prstGeom>
        </p:spPr>
        <p:txBody>
          <a:bodyPr vert="horz" wrap="square" lIns="0" tIns="18415" rIns="0" bIns="0" rtlCol="0">
            <a:spAutoFit/>
          </a:bodyPr>
          <a:lstStyle/>
          <a:p>
            <a:pPr marL="25400">
              <a:lnSpc>
                <a:spcPct val="100000"/>
              </a:lnSpc>
              <a:spcBef>
                <a:spcPts val="145"/>
              </a:spcBef>
            </a:pPr>
            <a:fld id="{81D60167-4931-47E6-BA6A-407CBD079E47}" type="slidenum">
              <a:rPr dirty="0"/>
              <a:t>7</a:t>
            </a:fld>
            <a:endParaRPr dirty="0"/>
          </a:p>
        </p:txBody>
      </p:sp>
      <p:sp>
        <p:nvSpPr>
          <p:cNvPr id="29" name="TextBox 28"/>
          <p:cNvSpPr txBox="1"/>
          <p:nvPr/>
        </p:nvSpPr>
        <p:spPr>
          <a:xfrm>
            <a:off x="412179" y="285750"/>
            <a:ext cx="4194681" cy="400110"/>
          </a:xfrm>
          <a:prstGeom prst="rect">
            <a:avLst/>
          </a:prstGeom>
          <a:noFill/>
        </p:spPr>
        <p:txBody>
          <a:bodyPr wrap="square" rtlCol="0">
            <a:spAutoFit/>
          </a:bodyPr>
          <a:lstStyle/>
          <a:p>
            <a:r>
              <a:rPr lang="zh-CN" altLang="en-US" sz="2000" b="1" dirty="0" smtClean="0">
                <a:solidFill>
                  <a:schemeClr val="accent1"/>
                </a:solidFill>
                <a:ea typeface="思源黑体 Regular"/>
                <a:cs typeface="Arial" pitchFamily="34" charset="0"/>
                <a:sym typeface="Arial"/>
              </a:rPr>
              <a:t>博鳌和睦家国</a:t>
            </a:r>
            <a:r>
              <a:rPr lang="zh-CN" altLang="en-US" sz="2000" b="1" dirty="0">
                <a:solidFill>
                  <a:schemeClr val="accent1"/>
                </a:solidFill>
                <a:ea typeface="思源黑体 Regular"/>
                <a:cs typeface="Arial" pitchFamily="34" charset="0"/>
                <a:sym typeface="Arial"/>
              </a:rPr>
              <a:t>际疫苗中心</a:t>
            </a:r>
            <a:endParaRPr lang="en-US" sz="2000" b="1" dirty="0">
              <a:solidFill>
                <a:schemeClr val="accent1"/>
              </a:solidFill>
              <a:ea typeface="思源黑体 Regular"/>
              <a:cs typeface="Arial" pitchFamily="34" charset="0"/>
              <a:sym typeface="Arial"/>
            </a:endParaRPr>
          </a:p>
        </p:txBody>
      </p:sp>
      <p:sp>
        <p:nvSpPr>
          <p:cNvPr id="2" name="TextBox 1"/>
          <p:cNvSpPr txBox="1"/>
          <p:nvPr/>
        </p:nvSpPr>
        <p:spPr>
          <a:xfrm>
            <a:off x="609601" y="1200150"/>
            <a:ext cx="8153400" cy="2462213"/>
          </a:xfrm>
          <a:prstGeom prst="rect">
            <a:avLst/>
          </a:prstGeom>
          <a:noFill/>
        </p:spPr>
        <p:txBody>
          <a:bodyPr wrap="square" rtlCol="0">
            <a:spAutoFit/>
          </a:bodyPr>
          <a:lstStyle/>
          <a:p>
            <a:pPr marL="285750" indent="-285750">
              <a:buFont typeface="Arial" pitchFamily="34" charset="0"/>
              <a:buChar char="•"/>
            </a:pPr>
            <a:r>
              <a:rPr lang="zh-CN" altLang="en-US" sz="1400" dirty="0" smtClean="0">
                <a:latin typeface="思源黑体 Regular"/>
              </a:rPr>
              <a:t>接种大</a:t>
            </a:r>
            <a:r>
              <a:rPr lang="zh-CN" altLang="en-US" sz="1400" dirty="0">
                <a:latin typeface="思源黑体 Regular"/>
              </a:rPr>
              <a:t>陆第一</a:t>
            </a:r>
            <a:r>
              <a:rPr lang="zh-CN" altLang="en-US" sz="1400" dirty="0" smtClean="0">
                <a:latin typeface="思源黑体 Regular"/>
              </a:rPr>
              <a:t>针</a:t>
            </a:r>
            <a:r>
              <a:rPr lang="en-US" altLang="zh-CN" sz="1400" dirty="0" smtClean="0">
                <a:latin typeface="思源黑体 Regular"/>
              </a:rPr>
              <a:t>HPV-9</a:t>
            </a:r>
            <a:r>
              <a:rPr lang="zh-CN" altLang="en-US" sz="1400" dirty="0" smtClean="0">
                <a:latin typeface="思源黑体 Regular"/>
              </a:rPr>
              <a:t>价疫苗。</a:t>
            </a:r>
            <a:endParaRPr lang="en-US" altLang="zh-CN" sz="1400" dirty="0" smtClean="0">
              <a:latin typeface="思源黑体 Regular"/>
            </a:endParaRPr>
          </a:p>
          <a:p>
            <a:pPr marL="285750" indent="-285750">
              <a:buFont typeface="Arial" pitchFamily="34" charset="0"/>
              <a:buChar char="•"/>
            </a:pPr>
            <a:endParaRPr lang="en-US" altLang="zh-CN" sz="1400" dirty="0" smtClean="0">
              <a:latin typeface="思源黑体 Regular"/>
            </a:endParaRPr>
          </a:p>
          <a:p>
            <a:pPr marL="285750" indent="-285750">
              <a:buFont typeface="Arial" pitchFamily="34" charset="0"/>
              <a:buChar char="•"/>
            </a:pPr>
            <a:r>
              <a:rPr lang="zh-CN" altLang="en-US" sz="1400" dirty="0" smtClean="0">
                <a:latin typeface="思源黑体 Regular"/>
              </a:rPr>
              <a:t>已累计为近</a:t>
            </a:r>
            <a:r>
              <a:rPr lang="en-US" altLang="zh-CN" sz="1400" dirty="0" smtClean="0">
                <a:latin typeface="思源黑体 Regular"/>
              </a:rPr>
              <a:t>40,000</a:t>
            </a:r>
            <a:r>
              <a:rPr lang="zh-CN" altLang="en-US" sz="1400" dirty="0" smtClean="0">
                <a:latin typeface="思源黑体 Regular"/>
              </a:rPr>
              <a:t>位客户提供疫苗接</a:t>
            </a:r>
            <a:r>
              <a:rPr lang="zh-CN" altLang="en-US" sz="1400" dirty="0">
                <a:latin typeface="思源黑体 Regular"/>
              </a:rPr>
              <a:t>种服</a:t>
            </a:r>
            <a:r>
              <a:rPr lang="zh-CN" altLang="en-US" sz="1400" dirty="0" smtClean="0">
                <a:latin typeface="思源黑体 Regular"/>
              </a:rPr>
              <a:t>务</a:t>
            </a:r>
            <a:r>
              <a:rPr lang="zh-CN" altLang="en-US" sz="1400" dirty="0" smtClean="0">
                <a:latin typeface="思源黑体 Regular"/>
              </a:rPr>
              <a:t>。（</a:t>
            </a:r>
            <a:r>
              <a:rPr lang="en-US" altLang="zh-CN" sz="1400" dirty="0" smtClean="0">
                <a:latin typeface="思源黑体 Regular"/>
              </a:rPr>
              <a:t>2020</a:t>
            </a:r>
            <a:r>
              <a:rPr lang="zh-CN" altLang="en-US" sz="1400" dirty="0" smtClean="0">
                <a:latin typeface="思源黑体 Regular"/>
              </a:rPr>
              <a:t>年</a:t>
            </a:r>
            <a:r>
              <a:rPr lang="en-US" altLang="zh-CN" sz="1400" dirty="0" smtClean="0">
                <a:latin typeface="思源黑体 Regular"/>
              </a:rPr>
              <a:t>5</a:t>
            </a:r>
            <a:r>
              <a:rPr lang="zh-CN" altLang="en-US" sz="1400" dirty="0" smtClean="0">
                <a:latin typeface="思源黑体 Regular"/>
              </a:rPr>
              <a:t>月数据）</a:t>
            </a:r>
            <a:endParaRPr lang="en-US" altLang="zh-CN" sz="1400" dirty="0" smtClean="0">
              <a:latin typeface="思源黑体 Regular"/>
            </a:endParaRPr>
          </a:p>
          <a:p>
            <a:pPr marL="285750" indent="-285750">
              <a:buFont typeface="Arial" pitchFamily="34" charset="0"/>
              <a:buChar char="•"/>
            </a:pPr>
            <a:endParaRPr lang="en-US" altLang="zh-CN" sz="1400" dirty="0">
              <a:latin typeface="思源黑体 Regular"/>
            </a:endParaRPr>
          </a:p>
          <a:p>
            <a:pPr marL="285750" indent="-285750">
              <a:buFont typeface="Arial" pitchFamily="34" charset="0"/>
              <a:buChar char="•"/>
            </a:pPr>
            <a:r>
              <a:rPr lang="zh-CN" altLang="en-US" sz="1400" dirty="0" smtClean="0">
                <a:latin typeface="思源黑体 Regular"/>
              </a:rPr>
              <a:t>提供</a:t>
            </a:r>
            <a:r>
              <a:rPr lang="en-US" altLang="zh-CN" sz="1400" dirty="0" smtClean="0">
                <a:latin typeface="思源黑体 Regular"/>
              </a:rPr>
              <a:t>HPV-9</a:t>
            </a:r>
            <a:r>
              <a:rPr lang="zh-CN" altLang="en-US" sz="1400" dirty="0" smtClean="0">
                <a:latin typeface="思源黑体 Regular"/>
              </a:rPr>
              <a:t>价疫苗、</a:t>
            </a:r>
            <a:r>
              <a:rPr lang="en-US" altLang="zh-CN" sz="1400" dirty="0">
                <a:latin typeface="思源黑体 Regular"/>
              </a:rPr>
              <a:t>HPV-4</a:t>
            </a:r>
            <a:r>
              <a:rPr lang="zh-CN" altLang="en-US" sz="1400" dirty="0">
                <a:latin typeface="思源黑体 Regular"/>
              </a:rPr>
              <a:t>价疫苗、肺炎</a:t>
            </a:r>
            <a:r>
              <a:rPr lang="en-US" altLang="zh-CN" sz="1400" dirty="0">
                <a:latin typeface="思源黑体 Regular"/>
              </a:rPr>
              <a:t>13</a:t>
            </a:r>
            <a:r>
              <a:rPr lang="zh-CN" altLang="en-US" sz="1400" dirty="0">
                <a:latin typeface="思源黑体 Regular"/>
              </a:rPr>
              <a:t>价疫苗、五联疫苗、</a:t>
            </a:r>
            <a:r>
              <a:rPr lang="en-US" altLang="zh-CN" sz="1400" dirty="0">
                <a:latin typeface="思源黑体 Regular"/>
              </a:rPr>
              <a:t>5</a:t>
            </a:r>
            <a:r>
              <a:rPr lang="zh-CN" altLang="en-US" sz="1400" dirty="0">
                <a:latin typeface="思源黑体 Regular"/>
              </a:rPr>
              <a:t>价口服轮状病毒疫苗、水痘疫苗、</a:t>
            </a:r>
            <a:endParaRPr lang="en-US" altLang="zh-CN" sz="1400" dirty="0">
              <a:latin typeface="思源黑体 Regular"/>
            </a:endParaRPr>
          </a:p>
          <a:p>
            <a:r>
              <a:rPr lang="zh-CN" altLang="en-US" sz="1400" dirty="0">
                <a:latin typeface="思源黑体 Regular"/>
              </a:rPr>
              <a:t>乙肝疫</a:t>
            </a:r>
            <a:r>
              <a:rPr lang="zh-CN" altLang="en-US" sz="1400" dirty="0" smtClean="0">
                <a:latin typeface="思源黑体 Regular"/>
              </a:rPr>
              <a:t>苗（进口及国产）、</a:t>
            </a:r>
            <a:r>
              <a:rPr lang="en-US" altLang="zh-CN" sz="1400" dirty="0">
                <a:latin typeface="思源黑体 Regular"/>
              </a:rPr>
              <a:t>A</a:t>
            </a:r>
            <a:r>
              <a:rPr lang="zh-CN" altLang="en-US" sz="1400" dirty="0">
                <a:latin typeface="思源黑体 Regular"/>
              </a:rPr>
              <a:t>群</a:t>
            </a:r>
            <a:r>
              <a:rPr lang="en-US" altLang="zh-CN" sz="1400" dirty="0">
                <a:latin typeface="思源黑体 Regular"/>
              </a:rPr>
              <a:t>C</a:t>
            </a:r>
            <a:r>
              <a:rPr lang="zh-CN" altLang="en-US" sz="1400" dirty="0">
                <a:latin typeface="思源黑体 Regular"/>
              </a:rPr>
              <a:t>群脑膜炎结合疫苗、肠道病毒</a:t>
            </a:r>
            <a:r>
              <a:rPr lang="en-US" altLang="zh-CN" sz="1400" dirty="0">
                <a:latin typeface="思源黑体 Regular"/>
              </a:rPr>
              <a:t>71</a:t>
            </a:r>
            <a:r>
              <a:rPr lang="zh-CN" altLang="en-US" sz="1400" dirty="0">
                <a:latin typeface="思源黑体 Regular"/>
              </a:rPr>
              <a:t>型灭活疫苗、甲肝疫苗、</a:t>
            </a:r>
            <a:r>
              <a:rPr lang="en-US" sz="1400" dirty="0">
                <a:latin typeface="思源黑体 Regular"/>
              </a:rPr>
              <a:t>ACYW135</a:t>
            </a:r>
            <a:r>
              <a:rPr lang="zh-CN" altLang="en-US" sz="1400" dirty="0">
                <a:latin typeface="思源黑体 Regular"/>
              </a:rPr>
              <a:t>脑膜炎球菌多糖疫苗</a:t>
            </a:r>
            <a:r>
              <a:rPr lang="zh-CN" altLang="en-US" sz="1400" dirty="0" smtClean="0">
                <a:latin typeface="思源黑体 Regular"/>
              </a:rPr>
              <a:t>、灭</a:t>
            </a:r>
            <a:r>
              <a:rPr lang="zh-CN" altLang="en-US" sz="1400" dirty="0">
                <a:latin typeface="思源黑体 Regular"/>
              </a:rPr>
              <a:t>活乙型脑炎疫苗、</a:t>
            </a:r>
            <a:r>
              <a:rPr lang="en-US" altLang="zh-CN" sz="1400" dirty="0">
                <a:latin typeface="思源黑体 Regular"/>
              </a:rPr>
              <a:t>23</a:t>
            </a:r>
            <a:r>
              <a:rPr lang="zh-CN" altLang="en-US" sz="1400" dirty="0">
                <a:latin typeface="思源黑体 Regular"/>
              </a:rPr>
              <a:t>价肺炎球菌多糖疫苗等疫苗的接种</a:t>
            </a:r>
          </a:p>
          <a:p>
            <a:pPr marL="285750" indent="-285750">
              <a:buFont typeface="Arial" pitchFamily="34" charset="0"/>
              <a:buChar char="•"/>
            </a:pPr>
            <a:endParaRPr lang="zh-CN" altLang="en-US" sz="1400" dirty="0">
              <a:latin typeface="思源黑体 Regular"/>
            </a:endParaRPr>
          </a:p>
          <a:p>
            <a:pPr marL="285750" indent="-285750">
              <a:buFont typeface="Arial" pitchFamily="34" charset="0"/>
              <a:buChar char="•"/>
            </a:pPr>
            <a:endParaRPr lang="zh-CN" altLang="en-US" sz="1400" dirty="0">
              <a:solidFill>
                <a:schemeClr val="accent1">
                  <a:lumMod val="50000"/>
                </a:schemeClr>
              </a:solidFill>
              <a:latin typeface="微软雅黑" pitchFamily="34" charset="-122"/>
              <a:ea typeface="微软雅黑" pitchFamily="34" charset="-122"/>
            </a:endParaRPr>
          </a:p>
          <a:p>
            <a:pPr marL="285750" indent="-285750">
              <a:buFont typeface="Arial" pitchFamily="34" charset="0"/>
              <a:buChar char="•"/>
            </a:pPr>
            <a:endParaRPr lang="zh-CN" altLang="en-US" sz="1400" dirty="0">
              <a:solidFill>
                <a:schemeClr val="accent1">
                  <a:lumMod val="50000"/>
                </a:schemeClr>
              </a:solidFill>
              <a:latin typeface="微软雅黑" pitchFamily="34" charset="-122"/>
              <a:ea typeface="微软雅黑" pitchFamily="34" charset="-122"/>
            </a:endParaRPr>
          </a:p>
          <a:p>
            <a:pPr marL="285750" indent="-285750">
              <a:buFont typeface="Arial" pitchFamily="34" charset="0"/>
              <a:buChar char="•"/>
            </a:pPr>
            <a:endParaRPr lang="en-US" altLang="zh-CN" sz="1400" dirty="0" smtClean="0">
              <a:latin typeface="思源黑体 Regular"/>
            </a:endParaRPr>
          </a:p>
        </p:txBody>
      </p:sp>
      <p:sp>
        <p:nvSpPr>
          <p:cNvPr id="10" name="TextBox 9"/>
          <p:cNvSpPr txBox="1"/>
          <p:nvPr/>
        </p:nvSpPr>
        <p:spPr>
          <a:xfrm>
            <a:off x="412179" y="829330"/>
            <a:ext cx="7207821" cy="307777"/>
          </a:xfrm>
          <a:prstGeom prst="rect">
            <a:avLst/>
          </a:prstGeom>
          <a:noFill/>
        </p:spPr>
        <p:txBody>
          <a:bodyPr wrap="square" rtlCol="0">
            <a:spAutoFit/>
          </a:bodyPr>
          <a:lstStyle/>
          <a:p>
            <a:r>
              <a:rPr lang="zh-CN" altLang="en-US" sz="1400" dirty="0"/>
              <a:t>和睦家国际疫苗中</a:t>
            </a:r>
            <a:r>
              <a:rPr lang="zh-CN" altLang="en-US" sz="1400" dirty="0" smtClean="0"/>
              <a:t>心</a:t>
            </a:r>
            <a:r>
              <a:rPr lang="zh-CN" altLang="en-US" sz="1400" dirty="0" smtClean="0">
                <a:ea typeface="思源黑体 Regular"/>
                <a:cs typeface="Arial" pitchFamily="34" charset="0"/>
                <a:sym typeface="Arial"/>
              </a:rPr>
              <a:t>目前提供成人及小儿疫苗的接种。</a:t>
            </a:r>
            <a:endParaRPr lang="en-US" sz="1400" dirty="0">
              <a:ea typeface="思源黑体 Regular"/>
              <a:cs typeface="Arial" pitchFamily="34" charset="0"/>
              <a:sym typeface="Arial"/>
            </a:endParaRPr>
          </a:p>
        </p:txBody>
      </p:sp>
      <p:grpSp>
        <p:nvGrpSpPr>
          <p:cNvPr id="4" name="Group 3"/>
          <p:cNvGrpSpPr/>
          <p:nvPr/>
        </p:nvGrpSpPr>
        <p:grpSpPr>
          <a:xfrm>
            <a:off x="182451" y="3064517"/>
            <a:ext cx="8834403" cy="1640833"/>
            <a:chOff x="182451" y="3064517"/>
            <a:chExt cx="8834403" cy="1640833"/>
          </a:xfrm>
        </p:grpSpPr>
        <p:grpSp>
          <p:nvGrpSpPr>
            <p:cNvPr id="3" name="Group 2"/>
            <p:cNvGrpSpPr/>
            <p:nvPr/>
          </p:nvGrpSpPr>
          <p:grpSpPr>
            <a:xfrm>
              <a:off x="182451" y="3064517"/>
              <a:ext cx="8834403" cy="1640833"/>
              <a:chOff x="903883" y="2918489"/>
              <a:chExt cx="8834403" cy="1640833"/>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4632" y="2918489"/>
                <a:ext cx="2463654" cy="1640832"/>
              </a:xfrm>
              <a:prstGeom prst="rect">
                <a:avLst/>
              </a:prstGeom>
              <a:ln>
                <a:noFill/>
              </a:ln>
              <a:effec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883" y="2924510"/>
                <a:ext cx="2179749" cy="1634812"/>
              </a:xfrm>
              <a:prstGeom prst="rect">
                <a:avLst/>
              </a:prstGeom>
              <a:ln>
                <a:noFill/>
              </a:ln>
              <a:effectLst/>
            </p:spPr>
          </p:pic>
          <p:pic>
            <p:nvPicPr>
              <p:cNvPr id="7" name="Picture 4" descr="E:\Local Disk\shuo\NHC\海南\HPV疫苗\38910669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2432" y="2918490"/>
                <a:ext cx="2514600" cy="1640832"/>
              </a:xfrm>
              <a:prstGeom prst="rect">
                <a:avLst/>
              </a:prstGeom>
              <a:ln>
                <a:noFill/>
              </a:ln>
              <a:effectLst/>
              <a:extLst>
                <a:ext uri="{909E8E84-426E-40DD-AFC4-6F175D3DCCD1}">
                  <a14:hiddenFill xmlns:a14="http://schemas.microsoft.com/office/drawing/2010/main">
                    <a:solidFill>
                      <a:srgbClr val="FFFFFF"/>
                    </a:solidFill>
                  </a14:hiddenFill>
                </a:ext>
              </a:extLst>
            </p:spPr>
          </p:pic>
        </p:gr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7400" y="3064517"/>
              <a:ext cx="2187776" cy="1640832"/>
            </a:xfrm>
            <a:prstGeom prst="rect">
              <a:avLst/>
            </a:prstGeom>
            <a:ln>
              <a:noFill/>
            </a:ln>
            <a:effectLst/>
          </p:spPr>
        </p:pic>
      </p:grpSp>
    </p:spTree>
    <p:extLst>
      <p:ext uri="{BB962C8B-B14F-4D97-AF65-F5344CB8AC3E}">
        <p14:creationId xmlns:p14="http://schemas.microsoft.com/office/powerpoint/2010/main" val="30836632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a:spLocks noGrp="1"/>
          </p:cNvSpPr>
          <p:nvPr>
            <p:ph type="ftr" sz="quarter" idx="5"/>
          </p:nvPr>
        </p:nvSpPr>
        <p:spPr>
          <a:prstGeom prst="rect">
            <a:avLst/>
          </a:prstGeom>
        </p:spPr>
        <p:txBody>
          <a:bodyPr vert="horz" wrap="square" lIns="0" tIns="3175" rIns="0" bIns="0" rtlCol="0">
            <a:spAutoFit/>
          </a:bodyPr>
          <a:lstStyle/>
          <a:p>
            <a:pPr marL="12700">
              <a:lnSpc>
                <a:spcPct val="100000"/>
              </a:lnSpc>
              <a:spcBef>
                <a:spcPts val="25"/>
              </a:spcBef>
            </a:pPr>
            <a:r>
              <a:rPr spc="5" dirty="0"/>
              <a:t>With </a:t>
            </a:r>
            <a:r>
              <a:rPr dirty="0"/>
              <a:t>You All The</a:t>
            </a:r>
            <a:r>
              <a:rPr spc="-110" dirty="0"/>
              <a:t> </a:t>
            </a:r>
            <a:r>
              <a:rPr spc="5" dirty="0"/>
              <a:t>Way</a:t>
            </a:r>
          </a:p>
        </p:txBody>
      </p:sp>
      <p:sp>
        <p:nvSpPr>
          <p:cNvPr id="28" name="object 28"/>
          <p:cNvSpPr txBox="1">
            <a:spLocks noGrp="1"/>
          </p:cNvSpPr>
          <p:nvPr>
            <p:ph type="sldNum" sz="quarter" idx="7"/>
          </p:nvPr>
        </p:nvSpPr>
        <p:spPr>
          <a:prstGeom prst="rect">
            <a:avLst/>
          </a:prstGeom>
        </p:spPr>
        <p:txBody>
          <a:bodyPr vert="horz" wrap="square" lIns="0" tIns="18415" rIns="0" bIns="0" rtlCol="0">
            <a:spAutoFit/>
          </a:bodyPr>
          <a:lstStyle/>
          <a:p>
            <a:pPr marL="25400">
              <a:lnSpc>
                <a:spcPct val="100000"/>
              </a:lnSpc>
              <a:spcBef>
                <a:spcPts val="145"/>
              </a:spcBef>
            </a:pPr>
            <a:fld id="{81D60167-4931-47E6-BA6A-407CBD079E47}" type="slidenum">
              <a:rPr dirty="0"/>
              <a:t>8</a:t>
            </a:fld>
            <a:endParaRPr dirty="0"/>
          </a:p>
        </p:txBody>
      </p:sp>
      <p:sp>
        <p:nvSpPr>
          <p:cNvPr id="29" name="TextBox 28"/>
          <p:cNvSpPr txBox="1"/>
          <p:nvPr/>
        </p:nvSpPr>
        <p:spPr>
          <a:xfrm>
            <a:off x="412179" y="285750"/>
            <a:ext cx="4194681" cy="400110"/>
          </a:xfrm>
          <a:prstGeom prst="rect">
            <a:avLst/>
          </a:prstGeom>
          <a:noFill/>
        </p:spPr>
        <p:txBody>
          <a:bodyPr wrap="square" rtlCol="0">
            <a:spAutoFit/>
          </a:bodyPr>
          <a:lstStyle/>
          <a:p>
            <a:r>
              <a:rPr lang="zh-CN" altLang="en-US" sz="2000" b="1" dirty="0" smtClean="0">
                <a:solidFill>
                  <a:schemeClr val="accent1"/>
                </a:solidFill>
                <a:ea typeface="思源黑体 Regular"/>
                <a:cs typeface="Arial" pitchFamily="34" charset="0"/>
                <a:sym typeface="Arial"/>
              </a:rPr>
              <a:t>博鳌和睦家全</a:t>
            </a:r>
            <a:r>
              <a:rPr lang="zh-CN" altLang="en-US" sz="2000" b="1" dirty="0">
                <a:solidFill>
                  <a:schemeClr val="accent1"/>
                </a:solidFill>
                <a:ea typeface="思源黑体 Regular"/>
                <a:cs typeface="Arial" pitchFamily="34" charset="0"/>
                <a:sym typeface="Arial"/>
              </a:rPr>
              <a:t>科医</a:t>
            </a:r>
            <a:r>
              <a:rPr lang="zh-CN" altLang="en-US" sz="2000" b="1" dirty="0" smtClean="0">
                <a:solidFill>
                  <a:schemeClr val="accent1"/>
                </a:solidFill>
                <a:ea typeface="思源黑体 Regular"/>
                <a:cs typeface="Arial" pitchFamily="34" charset="0"/>
                <a:sym typeface="Arial"/>
              </a:rPr>
              <a:t>疗中心 </a:t>
            </a:r>
            <a:endParaRPr lang="en-US" sz="2000" b="1" dirty="0">
              <a:solidFill>
                <a:schemeClr val="accent1"/>
              </a:solidFill>
              <a:ea typeface="思源黑体 Regular"/>
              <a:cs typeface="Arial" pitchFamily="34" charset="0"/>
              <a:sym typeface="Arial"/>
            </a:endParaRPr>
          </a:p>
        </p:txBody>
      </p:sp>
      <p:sp>
        <p:nvSpPr>
          <p:cNvPr id="2" name="TextBox 1"/>
          <p:cNvSpPr txBox="1"/>
          <p:nvPr/>
        </p:nvSpPr>
        <p:spPr>
          <a:xfrm>
            <a:off x="838200" y="1988225"/>
            <a:ext cx="5791200" cy="2031325"/>
          </a:xfrm>
          <a:prstGeom prst="rect">
            <a:avLst/>
          </a:prstGeom>
          <a:noFill/>
        </p:spPr>
        <p:txBody>
          <a:bodyPr wrap="square" rtlCol="0">
            <a:spAutoFit/>
          </a:bodyPr>
          <a:lstStyle/>
          <a:p>
            <a:pPr marL="285750" indent="-285750">
              <a:buFont typeface="Arial" pitchFamily="34" charset="0"/>
              <a:buChar char="•"/>
            </a:pPr>
            <a:r>
              <a:rPr lang="zh-CN" altLang="en-US" sz="1400" dirty="0">
                <a:latin typeface="思源黑体 Regular"/>
                <a:ea typeface="思源黑体 Regular"/>
              </a:rPr>
              <a:t>预防性健康保健服</a:t>
            </a:r>
            <a:r>
              <a:rPr lang="zh-CN" altLang="en-US" sz="1400" dirty="0" smtClean="0">
                <a:latin typeface="思源黑体 Regular"/>
                <a:ea typeface="思源黑体 Regular"/>
              </a:rPr>
              <a:t>务</a:t>
            </a:r>
            <a:endParaRPr lang="en-US" altLang="zh-CN" sz="1400" dirty="0" smtClean="0">
              <a:latin typeface="思源黑体 Regular"/>
              <a:ea typeface="思源黑体 Regular"/>
            </a:endParaRPr>
          </a:p>
          <a:p>
            <a:pPr marL="285750" indent="-285750">
              <a:buFont typeface="Arial" pitchFamily="34" charset="0"/>
              <a:buChar char="•"/>
            </a:pPr>
            <a:endParaRPr lang="en-US" altLang="zh-CN" sz="1400" dirty="0" smtClean="0">
              <a:latin typeface="思源黑体 Regular"/>
              <a:ea typeface="思源黑体 Regular"/>
            </a:endParaRPr>
          </a:p>
          <a:p>
            <a:pPr marL="285750" indent="-285750">
              <a:buFont typeface="Arial" pitchFamily="34" charset="0"/>
              <a:buChar char="•"/>
            </a:pPr>
            <a:r>
              <a:rPr lang="zh-CN" altLang="en-US" sz="1400" dirty="0">
                <a:latin typeface="思源黑体 Regular"/>
                <a:ea typeface="思源黑体 Regular"/>
              </a:rPr>
              <a:t>慢性健康保健服</a:t>
            </a:r>
            <a:r>
              <a:rPr lang="zh-CN" altLang="en-US" sz="1400" dirty="0" smtClean="0">
                <a:latin typeface="思源黑体 Regular"/>
                <a:ea typeface="思源黑体 Regular"/>
              </a:rPr>
              <a:t>务</a:t>
            </a:r>
            <a:endParaRPr lang="en-US" altLang="zh-CN" sz="1400" dirty="0" smtClean="0">
              <a:latin typeface="思源黑体 Regular"/>
              <a:ea typeface="思源黑体 Regular"/>
            </a:endParaRPr>
          </a:p>
          <a:p>
            <a:pPr marL="285750" indent="-285750">
              <a:buFont typeface="Arial" pitchFamily="34" charset="0"/>
              <a:buChar char="•"/>
            </a:pPr>
            <a:endParaRPr lang="en-US" altLang="zh-CN" sz="1400" dirty="0">
              <a:latin typeface="思源黑体 Regular"/>
              <a:ea typeface="思源黑体 Regular"/>
            </a:endParaRPr>
          </a:p>
          <a:p>
            <a:pPr marL="285750" indent="-285750">
              <a:buFont typeface="Arial" pitchFamily="34" charset="0"/>
              <a:buChar char="•"/>
            </a:pPr>
            <a:r>
              <a:rPr lang="zh-CN" altLang="en-US" sz="1400" dirty="0" smtClean="0">
                <a:latin typeface="思源黑体 Regular"/>
                <a:ea typeface="思源黑体 Regular"/>
              </a:rPr>
              <a:t>急性医疗保健服务</a:t>
            </a:r>
            <a:endParaRPr lang="en-US" altLang="zh-CN" sz="1400" dirty="0" smtClean="0">
              <a:latin typeface="思源黑体 Regular"/>
              <a:ea typeface="思源黑体 Regular"/>
            </a:endParaRPr>
          </a:p>
          <a:p>
            <a:pPr marL="285750" indent="-285750">
              <a:buFont typeface="Arial" pitchFamily="34" charset="0"/>
              <a:buChar char="•"/>
            </a:pPr>
            <a:endParaRPr lang="en-US" altLang="zh-CN" sz="1400" dirty="0">
              <a:latin typeface="思源黑体 Regular"/>
              <a:ea typeface="思源黑体 Regular"/>
            </a:endParaRPr>
          </a:p>
          <a:p>
            <a:pPr marL="285750" indent="-285750">
              <a:buFont typeface="Arial" pitchFamily="34" charset="0"/>
              <a:buChar char="•"/>
            </a:pPr>
            <a:r>
              <a:rPr lang="zh-CN" altLang="en-US" sz="1400" dirty="0" smtClean="0">
                <a:latin typeface="思源黑体 Regular"/>
                <a:ea typeface="思源黑体 Regular"/>
              </a:rPr>
              <a:t>小型外科手术</a:t>
            </a:r>
            <a:endParaRPr lang="en-US" altLang="zh-CN" sz="1400" dirty="0" smtClean="0">
              <a:latin typeface="思源黑体 Regular"/>
              <a:ea typeface="思源黑体 Regular"/>
            </a:endParaRPr>
          </a:p>
          <a:p>
            <a:pPr marL="285750" indent="-285750">
              <a:buFont typeface="Arial" pitchFamily="34" charset="0"/>
              <a:buChar char="•"/>
            </a:pPr>
            <a:endParaRPr lang="en-US" altLang="zh-CN" sz="1400" dirty="0" smtClean="0">
              <a:latin typeface="思源黑体 Regular"/>
              <a:ea typeface="思源黑体 Regular"/>
            </a:endParaRPr>
          </a:p>
          <a:p>
            <a:pPr marL="285750" indent="-285750">
              <a:buFont typeface="Arial" pitchFamily="34" charset="0"/>
              <a:buChar char="•"/>
            </a:pPr>
            <a:r>
              <a:rPr lang="zh-CN" altLang="en-US" sz="1400" dirty="0">
                <a:latin typeface="思源黑体 Regular"/>
                <a:ea typeface="思源黑体 Regular"/>
              </a:rPr>
              <a:t>成人预防保健套餐</a:t>
            </a:r>
            <a:endParaRPr lang="en-US" altLang="zh-CN" sz="1400" dirty="0">
              <a:latin typeface="思源黑体 Regular"/>
              <a:ea typeface="思源黑体 Regular"/>
            </a:endParaRPr>
          </a:p>
        </p:txBody>
      </p:sp>
      <p:sp>
        <p:nvSpPr>
          <p:cNvPr id="10" name="TextBox 9"/>
          <p:cNvSpPr txBox="1"/>
          <p:nvPr/>
        </p:nvSpPr>
        <p:spPr>
          <a:xfrm>
            <a:off x="412179" y="1047750"/>
            <a:ext cx="7207821" cy="738664"/>
          </a:xfrm>
          <a:prstGeom prst="rect">
            <a:avLst/>
          </a:prstGeom>
          <a:noFill/>
        </p:spPr>
        <p:txBody>
          <a:bodyPr wrap="square" rtlCol="0">
            <a:spAutoFit/>
          </a:bodyPr>
          <a:lstStyle/>
          <a:p>
            <a:r>
              <a:rPr lang="zh-CN" altLang="en-US" sz="1400" dirty="0" smtClean="0">
                <a:latin typeface="思源黑体 Regular"/>
              </a:rPr>
              <a:t>和睦家全科医疗中心</a:t>
            </a:r>
            <a:r>
              <a:rPr lang="zh-CN" altLang="en-US" sz="1400" dirty="0">
                <a:latin typeface="思源黑体 Regular"/>
                <a:ea typeface="思源黑体 Regular"/>
                <a:cs typeface="Arial" pitchFamily="34" charset="0"/>
                <a:sym typeface="Arial"/>
              </a:rPr>
              <a:t>提供优质、多方位、持续和协调性的服</a:t>
            </a:r>
            <a:r>
              <a:rPr lang="zh-CN" altLang="en-US" sz="1400" dirty="0" smtClean="0">
                <a:latin typeface="思源黑体 Regular"/>
                <a:ea typeface="思源黑体 Regular"/>
                <a:cs typeface="Arial" pitchFamily="34" charset="0"/>
                <a:sym typeface="Arial"/>
              </a:rPr>
              <a:t>务</a:t>
            </a:r>
            <a:r>
              <a:rPr lang="zh-CN" altLang="en-US" sz="1400" dirty="0" smtClean="0">
                <a:ea typeface="思源黑体 Regular"/>
                <a:cs typeface="Arial" pitchFamily="34" charset="0"/>
                <a:sym typeface="Arial"/>
              </a:rPr>
              <a:t>；预</a:t>
            </a:r>
            <a:r>
              <a:rPr lang="zh-CN" altLang="en-US" sz="1400" dirty="0">
                <a:ea typeface="思源黑体 Regular"/>
                <a:cs typeface="Arial" pitchFamily="34" charset="0"/>
                <a:sym typeface="Arial"/>
              </a:rPr>
              <a:t>防疾病，提高患者的健康质</a:t>
            </a:r>
            <a:r>
              <a:rPr lang="zh-CN" altLang="en-US" sz="1400" dirty="0" smtClean="0">
                <a:ea typeface="思源黑体 Regular"/>
                <a:cs typeface="Arial" pitchFamily="34" charset="0"/>
                <a:sym typeface="Arial"/>
              </a:rPr>
              <a:t>量；为</a:t>
            </a:r>
            <a:r>
              <a:rPr lang="zh-CN" altLang="en-US" sz="1400" dirty="0">
                <a:ea typeface="思源黑体 Regular"/>
                <a:cs typeface="Arial" pitchFamily="34" charset="0"/>
                <a:sym typeface="Arial"/>
              </a:rPr>
              <a:t>患者提供预防保健的教育信息</a:t>
            </a:r>
            <a:r>
              <a:rPr lang="zh-CN" altLang="en-US" sz="1400" dirty="0" smtClean="0">
                <a:ea typeface="思源黑体 Regular"/>
                <a:cs typeface="Arial" pitchFamily="34" charset="0"/>
                <a:sym typeface="Arial"/>
              </a:rPr>
              <a:t>。服务项目包括：</a:t>
            </a:r>
            <a:endParaRPr lang="en-US" altLang="zh-CN" sz="1400" dirty="0" smtClean="0">
              <a:ea typeface="思源黑体 Regular"/>
              <a:cs typeface="Arial" pitchFamily="34" charset="0"/>
              <a:sym typeface="Arial"/>
            </a:endParaRPr>
          </a:p>
          <a:p>
            <a:endParaRPr lang="en-US" sz="1400" dirty="0">
              <a:ea typeface="思源黑体 Regular"/>
              <a:cs typeface="Arial" pitchFamily="34" charset="0"/>
              <a:sym typeface="Arial"/>
            </a:endParaRPr>
          </a:p>
        </p:txBody>
      </p:sp>
      <p:grpSp>
        <p:nvGrpSpPr>
          <p:cNvPr id="11" name="Group 10"/>
          <p:cNvGrpSpPr/>
          <p:nvPr/>
        </p:nvGrpSpPr>
        <p:grpSpPr>
          <a:xfrm>
            <a:off x="3352800" y="2085441"/>
            <a:ext cx="5279880" cy="1857909"/>
            <a:chOff x="3297382" y="1929705"/>
            <a:chExt cx="5279880" cy="1857909"/>
          </a:xfrm>
        </p:grpSpPr>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1929705"/>
              <a:ext cx="2786062" cy="1857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7382" y="1929705"/>
              <a:ext cx="2570018" cy="1857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711105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prstGeom prst="rect">
            <a:avLst/>
          </a:prstGeom>
        </p:spPr>
        <p:txBody>
          <a:bodyPr vert="horz" wrap="square" lIns="0" tIns="3175" rIns="0" bIns="0" rtlCol="0">
            <a:spAutoFit/>
          </a:bodyPr>
          <a:lstStyle/>
          <a:p>
            <a:pPr marL="12700">
              <a:lnSpc>
                <a:spcPct val="100000"/>
              </a:lnSpc>
              <a:spcBef>
                <a:spcPts val="25"/>
              </a:spcBef>
            </a:pPr>
            <a:r>
              <a:rPr spc="5" dirty="0"/>
              <a:t>With </a:t>
            </a:r>
            <a:r>
              <a:rPr dirty="0"/>
              <a:t>You All The</a:t>
            </a:r>
            <a:r>
              <a:rPr spc="-110" dirty="0"/>
              <a:t> </a:t>
            </a:r>
            <a:r>
              <a:rPr spc="5" dirty="0"/>
              <a:t>Way</a:t>
            </a:r>
          </a:p>
        </p:txBody>
      </p:sp>
      <p:sp>
        <p:nvSpPr>
          <p:cNvPr id="5" name="object 5"/>
          <p:cNvSpPr txBox="1">
            <a:spLocks noGrp="1"/>
          </p:cNvSpPr>
          <p:nvPr>
            <p:ph type="sldNum" sz="quarter" idx="7"/>
          </p:nvPr>
        </p:nvSpPr>
        <p:spPr>
          <a:prstGeom prst="rect">
            <a:avLst/>
          </a:prstGeom>
        </p:spPr>
        <p:txBody>
          <a:bodyPr vert="horz" wrap="square" lIns="0" tIns="18415" rIns="0" bIns="0" rtlCol="0">
            <a:spAutoFit/>
          </a:bodyPr>
          <a:lstStyle/>
          <a:p>
            <a:pPr marL="25400">
              <a:lnSpc>
                <a:spcPct val="100000"/>
              </a:lnSpc>
              <a:spcBef>
                <a:spcPts val="145"/>
              </a:spcBef>
            </a:pPr>
            <a:fld id="{81D60167-4931-47E6-BA6A-407CBD079E47}" type="slidenum">
              <a:rPr dirty="0"/>
              <a:t>9</a:t>
            </a:fld>
            <a:endParaRPr dirty="0"/>
          </a:p>
        </p:txBody>
      </p:sp>
      <p:sp>
        <p:nvSpPr>
          <p:cNvPr id="6" name="TextBox 5"/>
          <p:cNvSpPr txBox="1"/>
          <p:nvPr/>
        </p:nvSpPr>
        <p:spPr>
          <a:xfrm>
            <a:off x="533400" y="1428750"/>
            <a:ext cx="5257800" cy="2585323"/>
          </a:xfrm>
          <a:prstGeom prst="rect">
            <a:avLst/>
          </a:prstGeom>
          <a:noFill/>
        </p:spPr>
        <p:txBody>
          <a:bodyPr wrap="square" rtlCol="0">
            <a:spAutoFit/>
          </a:bodyPr>
          <a:lstStyle/>
          <a:p>
            <a:r>
              <a:rPr lang="zh-CN" altLang="en-US" b="1" dirty="0">
                <a:solidFill>
                  <a:schemeClr val="accent1">
                    <a:lumMod val="75000"/>
                  </a:schemeClr>
                </a:solidFill>
                <a:ea typeface="思源黑体 Regular"/>
                <a:cs typeface="Arial" pitchFamily="34" charset="0"/>
              </a:rPr>
              <a:t>门诊时间：</a:t>
            </a:r>
            <a:r>
              <a:rPr lang="zh-CN" altLang="en-US" b="1" dirty="0" smtClean="0">
                <a:solidFill>
                  <a:schemeClr val="accent1">
                    <a:lumMod val="75000"/>
                  </a:schemeClr>
                </a:solidFill>
                <a:ea typeface="思源黑体 Regular"/>
                <a:cs typeface="Arial" pitchFamily="34" charset="0"/>
              </a:rPr>
              <a:t>周三至周日 </a:t>
            </a:r>
            <a:r>
              <a:rPr lang="en-US" altLang="zh-CN" b="1" dirty="0">
                <a:solidFill>
                  <a:schemeClr val="accent1">
                    <a:lumMod val="75000"/>
                  </a:schemeClr>
                </a:solidFill>
                <a:ea typeface="思源黑体 Regular"/>
                <a:cs typeface="Arial" pitchFamily="34" charset="0"/>
              </a:rPr>
              <a:t>8</a:t>
            </a:r>
            <a:r>
              <a:rPr lang="zh-CN" altLang="en-US" b="1" dirty="0">
                <a:solidFill>
                  <a:schemeClr val="accent1">
                    <a:lumMod val="75000"/>
                  </a:schemeClr>
                </a:solidFill>
                <a:ea typeface="思源黑体 Regular"/>
                <a:cs typeface="Arial" pitchFamily="34" charset="0"/>
              </a:rPr>
              <a:t>：</a:t>
            </a:r>
            <a:r>
              <a:rPr lang="en-US" altLang="zh-CN" b="1" dirty="0" smtClean="0">
                <a:solidFill>
                  <a:schemeClr val="accent1">
                    <a:lumMod val="75000"/>
                  </a:schemeClr>
                </a:solidFill>
                <a:ea typeface="思源黑体 Regular"/>
                <a:cs typeface="Arial" pitchFamily="34" charset="0"/>
              </a:rPr>
              <a:t>30 - 17</a:t>
            </a:r>
            <a:r>
              <a:rPr lang="zh-CN" altLang="en-US" b="1" dirty="0">
                <a:solidFill>
                  <a:schemeClr val="accent1">
                    <a:lumMod val="75000"/>
                  </a:schemeClr>
                </a:solidFill>
                <a:ea typeface="思源黑体 Regular"/>
                <a:cs typeface="Arial" pitchFamily="34" charset="0"/>
              </a:rPr>
              <a:t>：</a:t>
            </a:r>
            <a:r>
              <a:rPr lang="en-US" altLang="zh-CN" b="1" dirty="0">
                <a:solidFill>
                  <a:schemeClr val="accent1">
                    <a:lumMod val="75000"/>
                  </a:schemeClr>
                </a:solidFill>
                <a:ea typeface="思源黑体 Regular"/>
                <a:cs typeface="Arial" pitchFamily="34" charset="0"/>
              </a:rPr>
              <a:t>30</a:t>
            </a:r>
          </a:p>
          <a:p>
            <a:endParaRPr lang="en-US" b="1" dirty="0">
              <a:solidFill>
                <a:schemeClr val="accent1">
                  <a:lumMod val="75000"/>
                </a:schemeClr>
              </a:solidFill>
              <a:ea typeface="思源黑体 Regular"/>
              <a:cs typeface="Arial" pitchFamily="34" charset="0"/>
            </a:endParaRPr>
          </a:p>
          <a:p>
            <a:r>
              <a:rPr lang="zh-CN" altLang="en-US" b="1" dirty="0">
                <a:solidFill>
                  <a:schemeClr val="accent1">
                    <a:lumMod val="75000"/>
                  </a:schemeClr>
                </a:solidFill>
                <a:ea typeface="思源黑体 Regular"/>
                <a:cs typeface="Arial" pitchFamily="34" charset="0"/>
              </a:rPr>
              <a:t>咨询及预约电话：</a:t>
            </a:r>
            <a:r>
              <a:rPr lang="en-US" altLang="zh-CN" b="1" dirty="0" smtClean="0">
                <a:solidFill>
                  <a:schemeClr val="accent1">
                    <a:lumMod val="75000"/>
                  </a:schemeClr>
                </a:solidFill>
                <a:ea typeface="思源黑体 Regular"/>
                <a:cs typeface="Arial" pitchFamily="34" charset="0"/>
              </a:rPr>
              <a:t>0898 - 6298 </a:t>
            </a:r>
            <a:r>
              <a:rPr lang="en-US" altLang="zh-CN" b="1" dirty="0">
                <a:solidFill>
                  <a:schemeClr val="accent1">
                    <a:lumMod val="75000"/>
                  </a:schemeClr>
                </a:solidFill>
                <a:ea typeface="思源黑体 Regular"/>
                <a:cs typeface="Arial" pitchFamily="34" charset="0"/>
              </a:rPr>
              <a:t>8002    </a:t>
            </a:r>
          </a:p>
          <a:p>
            <a:r>
              <a:rPr lang="en-US" altLang="zh-CN" b="1" dirty="0">
                <a:solidFill>
                  <a:schemeClr val="accent1">
                    <a:lumMod val="75000"/>
                  </a:schemeClr>
                </a:solidFill>
                <a:ea typeface="思源黑体 Regular"/>
                <a:cs typeface="Arial" pitchFamily="34" charset="0"/>
              </a:rPr>
              <a:t>24</a:t>
            </a:r>
            <a:r>
              <a:rPr lang="zh-CN" altLang="en-US" b="1" dirty="0">
                <a:solidFill>
                  <a:schemeClr val="accent1">
                    <a:lumMod val="75000"/>
                  </a:schemeClr>
                </a:solidFill>
                <a:ea typeface="思源黑体 Regular"/>
                <a:cs typeface="Arial" pitchFamily="34" charset="0"/>
              </a:rPr>
              <a:t>小时服务中心：</a:t>
            </a:r>
            <a:r>
              <a:rPr lang="en-US" altLang="zh-CN" b="1" dirty="0" smtClean="0">
                <a:solidFill>
                  <a:schemeClr val="accent1">
                    <a:lumMod val="75000"/>
                  </a:schemeClr>
                </a:solidFill>
                <a:ea typeface="思源黑体 Regular"/>
                <a:cs typeface="Arial" pitchFamily="34" charset="0"/>
              </a:rPr>
              <a:t>4008 - 919191</a:t>
            </a:r>
            <a:endParaRPr lang="en-US" altLang="zh-CN" b="1" dirty="0">
              <a:solidFill>
                <a:schemeClr val="accent1">
                  <a:lumMod val="75000"/>
                </a:schemeClr>
              </a:solidFill>
              <a:ea typeface="思源黑体 Regular"/>
              <a:cs typeface="Arial" pitchFamily="34" charset="0"/>
            </a:endParaRPr>
          </a:p>
          <a:p>
            <a:endParaRPr lang="en-US" b="1" dirty="0">
              <a:solidFill>
                <a:schemeClr val="accent1">
                  <a:lumMod val="75000"/>
                </a:schemeClr>
              </a:solidFill>
              <a:ea typeface="思源黑体 Regular"/>
              <a:cs typeface="Arial" pitchFamily="34" charset="0"/>
            </a:endParaRPr>
          </a:p>
          <a:p>
            <a:r>
              <a:rPr lang="zh-CN" altLang="en-US" b="1" dirty="0">
                <a:solidFill>
                  <a:schemeClr val="accent1">
                    <a:lumMod val="75000"/>
                  </a:schemeClr>
                </a:solidFill>
                <a:ea typeface="思源黑体 Regular"/>
                <a:cs typeface="Arial" pitchFamily="34" charset="0"/>
              </a:rPr>
              <a:t>诊所地址：海南省琼海市中原镇康祥路博鳌超级医院和睦家国际医疗中心（博鳌乐城</a:t>
            </a:r>
            <a:r>
              <a:rPr lang="en-US" altLang="zh-CN" b="1" dirty="0">
                <a:solidFill>
                  <a:schemeClr val="accent1">
                    <a:lumMod val="75000"/>
                  </a:schemeClr>
                </a:solidFill>
                <a:ea typeface="思源黑体 Regular"/>
                <a:cs typeface="Arial" pitchFamily="34" charset="0"/>
              </a:rPr>
              <a:t>09</a:t>
            </a:r>
            <a:r>
              <a:rPr lang="zh-CN" altLang="en-US" b="1" dirty="0">
                <a:solidFill>
                  <a:schemeClr val="accent1">
                    <a:lumMod val="75000"/>
                  </a:schemeClr>
                </a:solidFill>
                <a:ea typeface="思源黑体 Regular"/>
                <a:cs typeface="Arial" pitchFamily="34" charset="0"/>
              </a:rPr>
              <a:t>单元</a:t>
            </a:r>
            <a:r>
              <a:rPr lang="en-US" altLang="zh-CN" b="1" dirty="0">
                <a:solidFill>
                  <a:schemeClr val="accent1">
                    <a:lumMod val="75000"/>
                  </a:schemeClr>
                </a:solidFill>
                <a:ea typeface="思源黑体 Regular"/>
                <a:cs typeface="Arial" pitchFamily="34" charset="0"/>
              </a:rPr>
              <a:t>4</a:t>
            </a:r>
            <a:r>
              <a:rPr lang="zh-CN" altLang="en-US" b="1" dirty="0">
                <a:solidFill>
                  <a:schemeClr val="accent1">
                    <a:lumMod val="75000"/>
                  </a:schemeClr>
                </a:solidFill>
                <a:ea typeface="思源黑体 Regular"/>
                <a:cs typeface="Arial" pitchFamily="34" charset="0"/>
              </a:rPr>
              <a:t>号）</a:t>
            </a:r>
            <a:endParaRPr lang="en-US" altLang="zh-CN" b="1" dirty="0">
              <a:solidFill>
                <a:schemeClr val="accent1">
                  <a:lumMod val="75000"/>
                </a:schemeClr>
              </a:solidFill>
              <a:ea typeface="思源黑体 Regular"/>
              <a:cs typeface="Arial" pitchFamily="34" charset="0"/>
            </a:endParaRPr>
          </a:p>
          <a:p>
            <a:endParaRPr lang="en-US" b="1" dirty="0">
              <a:solidFill>
                <a:schemeClr val="accent1">
                  <a:lumMod val="75000"/>
                </a:schemeClr>
              </a:solidFill>
              <a:ea typeface="思源黑体 Regular"/>
              <a:cs typeface="Arial" pitchFamily="34" charset="0"/>
            </a:endParaRPr>
          </a:p>
          <a:p>
            <a:r>
              <a:rPr lang="zh-CN" altLang="en-US" b="1" dirty="0">
                <a:solidFill>
                  <a:schemeClr val="accent1">
                    <a:lumMod val="75000"/>
                  </a:schemeClr>
                </a:solidFill>
                <a:ea typeface="思源黑体 Regular"/>
                <a:cs typeface="Arial" pitchFamily="34" charset="0"/>
              </a:rPr>
              <a:t>邮箱：</a:t>
            </a:r>
            <a:r>
              <a:rPr lang="en-US" altLang="zh-CN" b="1" dirty="0">
                <a:solidFill>
                  <a:schemeClr val="accent1">
                    <a:lumMod val="75000"/>
                  </a:schemeClr>
                </a:solidFill>
                <a:ea typeface="思源黑体 Regular"/>
                <a:cs typeface="Arial" pitchFamily="34" charset="0"/>
              </a:rPr>
              <a:t>boao.center@ufh.com.cn</a:t>
            </a:r>
            <a:endParaRPr lang="en-US" b="1" dirty="0">
              <a:solidFill>
                <a:schemeClr val="accent1">
                  <a:lumMod val="75000"/>
                </a:schemeClr>
              </a:solidFill>
              <a:ea typeface="思源黑体 Regular"/>
              <a:cs typeface="Arial"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504949"/>
            <a:ext cx="2496484" cy="2481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457200" y="514350"/>
            <a:ext cx="4194681" cy="400110"/>
          </a:xfrm>
          <a:prstGeom prst="rect">
            <a:avLst/>
          </a:prstGeom>
          <a:noFill/>
        </p:spPr>
        <p:txBody>
          <a:bodyPr wrap="square" rtlCol="0">
            <a:spAutoFit/>
          </a:bodyPr>
          <a:lstStyle/>
          <a:p>
            <a:r>
              <a:rPr lang="zh-CN" altLang="en-US" sz="2000" b="1" dirty="0" smtClean="0">
                <a:solidFill>
                  <a:schemeClr val="accent1"/>
                </a:solidFill>
                <a:ea typeface="思源黑体 Regular"/>
                <a:cs typeface="Arial" pitchFamily="34" charset="0"/>
                <a:sym typeface="Arial"/>
              </a:rPr>
              <a:t>门诊</a:t>
            </a:r>
            <a:r>
              <a:rPr lang="zh-CN" altLang="en-US" sz="2000" b="1" dirty="0">
                <a:solidFill>
                  <a:schemeClr val="accent1"/>
                </a:solidFill>
                <a:ea typeface="思源黑体 Regular"/>
                <a:cs typeface="Arial" pitchFamily="34" charset="0"/>
                <a:sym typeface="Arial"/>
              </a:rPr>
              <a:t>时间、电话</a:t>
            </a:r>
            <a:r>
              <a:rPr lang="zh-CN" altLang="en-US" sz="2000" b="1" dirty="0" smtClean="0">
                <a:solidFill>
                  <a:schemeClr val="accent1"/>
                </a:solidFill>
                <a:ea typeface="思源黑体 Regular"/>
                <a:cs typeface="Arial" pitchFamily="34" charset="0"/>
                <a:sym typeface="Arial"/>
              </a:rPr>
              <a:t>、地址</a:t>
            </a:r>
            <a:endParaRPr lang="en-US" sz="2000" b="1" dirty="0">
              <a:solidFill>
                <a:schemeClr val="accent1"/>
              </a:solidFill>
              <a:ea typeface="思源黑体 Regular"/>
              <a:cs typeface="Arial" pitchFamily="34" charset="0"/>
              <a:sym typeface="Aria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38DD3"/>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518</TotalTime>
  <Words>1274</Words>
  <Application>Microsoft Office PowerPoint</Application>
  <PresentationFormat>On-screen Show (16:9)</PresentationFormat>
  <Paragraphs>76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Alan Kahn</dc:creator>
  <cp:lastModifiedBy>Eva Wang</cp:lastModifiedBy>
  <cp:revision>40</cp:revision>
  <dcterms:created xsi:type="dcterms:W3CDTF">2018-08-20T08:32:21Z</dcterms:created>
  <dcterms:modified xsi:type="dcterms:W3CDTF">2020-06-01T01:35:07Z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2018-08-20T00:00:00Z</vt:filetime>
  </property>
  <property fmtid="{D5CDD505-2E9C-101B-9397-08002B2CF9AE}" pid="3" name="Creator">
    <vt:lpwstr>Microsoft® PowerPoint® 2010</vt:lpwstr>
  </property>
  <property fmtid="{D5CDD505-2E9C-101B-9397-08002B2CF9AE}" pid="4" name="LastSaved">
    <vt:filetime>2018-08-20T00:00:00Z</vt:filetime>
  </property>
</Properties>
</file>